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4" r:id="rId4"/>
    <p:sldId id="266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vfiler1\group4\sto\ETP-WEO\NZE\Presentations\Launch\Support%20File\DecadeOfAction.xlsb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vfiler1\group4\sto\ETP-WEO\NZE\Presentations\Launch\Support%20File\DecadeOfAction.xlsb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vfiler1\group4\sto\ETP-WEO\NZE\Presentations\Launch\Support%20File\DecadeOfAction.xlsb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613392057998977"/>
          <c:y val="0.10902250739150224"/>
          <c:w val="0.68422917257942761"/>
          <c:h val="0.7650057666963956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'fig_next decade'!$C$43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'fig_next decade'!$B$39:$B$40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'fig_next decade'!$C$39:$C$40</c:f>
              <c:numCache>
                <c:formatCode>0</c:formatCode>
                <c:ptCount val="2"/>
                <c:pt idx="0">
                  <c:v>135</c:v>
                </c:pt>
                <c:pt idx="1">
                  <c:v>633.04901123046875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4-48BF-AA6D-143EAAA83315}"/>
            </c:ext>
          </c:extLst>
        </c:ser>
        <c:ser>
          <c:idx val="2"/>
          <c:order val="1"/>
          <c:tx>
            <c:strRef>
              <c:f>'fig_next decade'!$D$43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'fig_next decade'!$B$39:$B$40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'fig_next decade'!$D$39:$D$40</c:f>
              <c:numCache>
                <c:formatCode>0</c:formatCode>
                <c:ptCount val="2"/>
                <c:pt idx="0">
                  <c:v>114</c:v>
                </c:pt>
                <c:pt idx="1">
                  <c:v>390.35299682617188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D4-48BF-AA6D-143EAAA83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7689216"/>
        <c:axId val="57703424"/>
      </c:barChart>
      <c:catAx>
        <c:axId val="576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crossAx val="57703424"/>
        <c:crosses val="autoZero"/>
        <c:auto val="1"/>
        <c:lblAlgn val="ctr"/>
        <c:lblOffset val="0"/>
        <c:noMultiLvlLbl val="0"/>
      </c:catAx>
      <c:valAx>
        <c:axId val="57703424"/>
        <c:scaling>
          <c:orientation val="minMax"/>
        </c:scaling>
        <c:delete val="0"/>
        <c:axPos val="l"/>
        <c:majorGridlines>
          <c:spPr>
            <a:ln w="15875" cap="rnd" cmpd="sng" algn="ctr">
              <a:solidFill>
                <a:srgbClr val="7F7F7F"/>
              </a:solidFill>
              <a:prstDash val="sysDot"/>
              <a:round/>
              <a:headEnd type="none" w="med" len="med"/>
              <a:tailEnd type="none" w="med" len="med"/>
            </a:ln>
          </c:spPr>
        </c:majorGridlines>
        <c:numFmt formatCode="#\ ##0;\-#\ ##0;" sourceLinked="0"/>
        <c:majorTickMark val="none"/>
        <c:minorTickMark val="none"/>
        <c:tickLblPos val="nextTo"/>
        <c:spPr>
          <a:ln w="25400">
            <a:noFill/>
          </a:ln>
        </c:spPr>
        <c:crossAx val="57689216"/>
        <c:crosses val="autoZero"/>
        <c:crossBetween val="between"/>
        <c:majorUnit val="20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>
          <a:latin typeface="Calibri"/>
          <a:ea typeface="Calibri"/>
          <a:cs typeface="Calibri"/>
        </a:defRPr>
      </a:pPr>
      <a:endParaRPr lang="en-B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81841647550649"/>
          <c:y val="0.16660884073462745"/>
          <c:w val="0.78141623772746716"/>
          <c:h val="0.7404690533469734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'fig_next decade'!$E$38</c:f>
              <c:strCache>
                <c:ptCount val="1"/>
                <c:pt idx="0">
                  <c:v>EV sales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'fig_next decade'!$B$39:$B$40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'fig_next decade'!$E$39:$E$40</c:f>
              <c:numCache>
                <c:formatCode>0</c:formatCode>
                <c:ptCount val="2"/>
                <c:pt idx="0" formatCode="0.0">
                  <c:v>3.1269400119781494</c:v>
                </c:pt>
                <c:pt idx="1">
                  <c:v>56.119701385498047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5-46FC-9EC6-1452B9D78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7689216"/>
        <c:axId val="57703424"/>
      </c:barChart>
      <c:catAx>
        <c:axId val="576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crossAx val="57703424"/>
        <c:crosses val="autoZero"/>
        <c:auto val="1"/>
        <c:lblAlgn val="ctr"/>
        <c:lblOffset val="0"/>
        <c:noMultiLvlLbl val="0"/>
      </c:catAx>
      <c:valAx>
        <c:axId val="57703424"/>
        <c:scaling>
          <c:orientation val="minMax"/>
          <c:max val="60"/>
          <c:min val="0"/>
        </c:scaling>
        <c:delete val="0"/>
        <c:axPos val="l"/>
        <c:majorGridlines>
          <c:spPr>
            <a:ln w="15875" cap="rnd" cmpd="sng" algn="ctr">
              <a:solidFill>
                <a:srgbClr val="7F7F7F"/>
              </a:solidFill>
              <a:prstDash val="sysDot"/>
              <a:round/>
              <a:headEnd type="none" w="med" len="med"/>
              <a:tailEnd type="none" w="med" len="med"/>
            </a:ln>
          </c:spPr>
        </c:majorGridlines>
        <c:numFmt formatCode="#\ ##0;\-#\ ##0;" sourceLinked="0"/>
        <c:majorTickMark val="none"/>
        <c:minorTickMark val="none"/>
        <c:tickLblPos val="nextTo"/>
        <c:spPr>
          <a:ln w="25400">
            <a:noFill/>
          </a:ln>
        </c:spPr>
        <c:crossAx val="57689216"/>
        <c:crosses val="autoZero"/>
        <c:crossBetween val="between"/>
        <c:majorUnit val="1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>
          <a:latin typeface="Calibri"/>
          <a:ea typeface="Calibri"/>
          <a:cs typeface="Calibri"/>
        </a:defRPr>
      </a:pPr>
      <a:endParaRPr lang="en-B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731828431787303E-2"/>
          <c:y val="0.15858824352588474"/>
          <c:w val="0.93826817156821274"/>
          <c:h val="0.751729785348957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'fig_next decade'!$F$38</c:f>
              <c:strCache>
                <c:ptCount val="1"/>
                <c:pt idx="0">
                  <c:v>Energy intensity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'fig_next decade'!$B$39:$B$40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'fig_next decade'!$F$39:$F$40</c:f>
              <c:numCache>
                <c:formatCode>0.00</c:formatCode>
                <c:ptCount val="2"/>
                <c:pt idx="0">
                  <c:v>4.5399565696716309</c:v>
                </c:pt>
                <c:pt idx="1">
                  <c:v>2.9728918075561523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6-488E-8F0B-A94756541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7689216"/>
        <c:axId val="57703424"/>
      </c:barChart>
      <c:catAx>
        <c:axId val="576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crossAx val="57703424"/>
        <c:crosses val="autoZero"/>
        <c:auto val="1"/>
        <c:lblAlgn val="ctr"/>
        <c:lblOffset val="0"/>
        <c:noMultiLvlLbl val="0"/>
      </c:catAx>
      <c:valAx>
        <c:axId val="57703424"/>
        <c:scaling>
          <c:orientation val="minMax"/>
          <c:max val="5"/>
        </c:scaling>
        <c:delete val="0"/>
        <c:axPos val="l"/>
        <c:majorGridlines>
          <c:spPr>
            <a:ln w="15875" cap="rnd" cmpd="sng" algn="ctr">
              <a:solidFill>
                <a:srgbClr val="7F7F7F"/>
              </a:solidFill>
              <a:prstDash val="sysDot"/>
              <a:round/>
              <a:headEnd type="none" w="med" len="med"/>
              <a:tailEnd type="none" w="med" len="med"/>
            </a:ln>
          </c:spPr>
        </c:majorGridlines>
        <c:numFmt formatCode="#\ ##0;\-#\ ##0;" sourceLinked="0"/>
        <c:majorTickMark val="none"/>
        <c:minorTickMark val="none"/>
        <c:tickLblPos val="nextTo"/>
        <c:spPr>
          <a:ln w="25400">
            <a:noFill/>
          </a:ln>
        </c:spPr>
        <c:crossAx val="57689216"/>
        <c:crosses val="autoZero"/>
        <c:crossBetween val="between"/>
        <c:majorUnit val="1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>
          <a:latin typeface="Calibri"/>
          <a:ea typeface="Calibri"/>
          <a:cs typeface="Calibri"/>
        </a:defRPr>
      </a:pPr>
      <a:endParaRPr lang="en-B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358815312302908E-2"/>
          <c:y val="5.0925925925925923E-2"/>
          <c:w val="0.89619869285219067"/>
          <c:h val="0.745696631671041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TTF (Europe)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Sheet1!$A$2:$A$189</c:f>
              <c:numCache>
                <c:formatCode>m/d/yyyy</c:formatCode>
                <c:ptCount val="188"/>
                <c:pt idx="0">
                  <c:v>44200</c:v>
                </c:pt>
                <c:pt idx="1">
                  <c:v>44201</c:v>
                </c:pt>
                <c:pt idx="2">
                  <c:v>44202</c:v>
                </c:pt>
                <c:pt idx="3">
                  <c:v>44203</c:v>
                </c:pt>
                <c:pt idx="4">
                  <c:v>44204</c:v>
                </c:pt>
                <c:pt idx="5">
                  <c:v>44207</c:v>
                </c:pt>
                <c:pt idx="6">
                  <c:v>44208</c:v>
                </c:pt>
                <c:pt idx="7">
                  <c:v>44209</c:v>
                </c:pt>
                <c:pt idx="8">
                  <c:v>44210</c:v>
                </c:pt>
                <c:pt idx="9">
                  <c:v>44211</c:v>
                </c:pt>
                <c:pt idx="10">
                  <c:v>44215</c:v>
                </c:pt>
                <c:pt idx="11">
                  <c:v>44216</c:v>
                </c:pt>
                <c:pt idx="12">
                  <c:v>44217</c:v>
                </c:pt>
                <c:pt idx="13">
                  <c:v>44218</c:v>
                </c:pt>
                <c:pt idx="14">
                  <c:v>44221</c:v>
                </c:pt>
                <c:pt idx="15">
                  <c:v>44222</c:v>
                </c:pt>
                <c:pt idx="16">
                  <c:v>44223</c:v>
                </c:pt>
                <c:pt idx="17">
                  <c:v>44224</c:v>
                </c:pt>
                <c:pt idx="18">
                  <c:v>44225</c:v>
                </c:pt>
                <c:pt idx="19">
                  <c:v>44228</c:v>
                </c:pt>
                <c:pt idx="20">
                  <c:v>44229</c:v>
                </c:pt>
                <c:pt idx="21">
                  <c:v>44230</c:v>
                </c:pt>
                <c:pt idx="22">
                  <c:v>44231</c:v>
                </c:pt>
                <c:pt idx="23">
                  <c:v>44232</c:v>
                </c:pt>
                <c:pt idx="24">
                  <c:v>44235</c:v>
                </c:pt>
                <c:pt idx="25">
                  <c:v>44236</c:v>
                </c:pt>
                <c:pt idx="26">
                  <c:v>44237</c:v>
                </c:pt>
                <c:pt idx="27">
                  <c:v>44238</c:v>
                </c:pt>
                <c:pt idx="28">
                  <c:v>44243</c:v>
                </c:pt>
                <c:pt idx="29">
                  <c:v>44244</c:v>
                </c:pt>
                <c:pt idx="30">
                  <c:v>44245</c:v>
                </c:pt>
                <c:pt idx="31">
                  <c:v>44246</c:v>
                </c:pt>
                <c:pt idx="32">
                  <c:v>44249</c:v>
                </c:pt>
                <c:pt idx="33">
                  <c:v>44250</c:v>
                </c:pt>
                <c:pt idx="34">
                  <c:v>44251</c:v>
                </c:pt>
                <c:pt idx="35">
                  <c:v>44252</c:v>
                </c:pt>
                <c:pt idx="36">
                  <c:v>44253</c:v>
                </c:pt>
                <c:pt idx="37">
                  <c:v>44256</c:v>
                </c:pt>
                <c:pt idx="38">
                  <c:v>44257</c:v>
                </c:pt>
                <c:pt idx="39">
                  <c:v>44258</c:v>
                </c:pt>
                <c:pt idx="40">
                  <c:v>44259</c:v>
                </c:pt>
                <c:pt idx="41">
                  <c:v>44260</c:v>
                </c:pt>
                <c:pt idx="42">
                  <c:v>44263</c:v>
                </c:pt>
                <c:pt idx="43">
                  <c:v>44264</c:v>
                </c:pt>
                <c:pt idx="44">
                  <c:v>44265</c:v>
                </c:pt>
                <c:pt idx="45">
                  <c:v>44266</c:v>
                </c:pt>
                <c:pt idx="46">
                  <c:v>44267</c:v>
                </c:pt>
                <c:pt idx="47">
                  <c:v>44270</c:v>
                </c:pt>
                <c:pt idx="48">
                  <c:v>44271</c:v>
                </c:pt>
                <c:pt idx="49">
                  <c:v>44272</c:v>
                </c:pt>
                <c:pt idx="50">
                  <c:v>44273</c:v>
                </c:pt>
                <c:pt idx="51">
                  <c:v>44274</c:v>
                </c:pt>
                <c:pt idx="52">
                  <c:v>44277</c:v>
                </c:pt>
                <c:pt idx="53">
                  <c:v>44278</c:v>
                </c:pt>
                <c:pt idx="54">
                  <c:v>44279</c:v>
                </c:pt>
                <c:pt idx="55">
                  <c:v>44280</c:v>
                </c:pt>
                <c:pt idx="56">
                  <c:v>44281</c:v>
                </c:pt>
                <c:pt idx="57">
                  <c:v>44284</c:v>
                </c:pt>
                <c:pt idx="58">
                  <c:v>44285</c:v>
                </c:pt>
                <c:pt idx="59">
                  <c:v>44286</c:v>
                </c:pt>
                <c:pt idx="60">
                  <c:v>44287</c:v>
                </c:pt>
                <c:pt idx="61">
                  <c:v>44292</c:v>
                </c:pt>
                <c:pt idx="62">
                  <c:v>44293</c:v>
                </c:pt>
                <c:pt idx="63">
                  <c:v>44294</c:v>
                </c:pt>
                <c:pt idx="64">
                  <c:v>44295</c:v>
                </c:pt>
                <c:pt idx="65">
                  <c:v>44298</c:v>
                </c:pt>
                <c:pt idx="66">
                  <c:v>44299</c:v>
                </c:pt>
                <c:pt idx="67">
                  <c:v>44300</c:v>
                </c:pt>
                <c:pt idx="68">
                  <c:v>44301</c:v>
                </c:pt>
                <c:pt idx="69">
                  <c:v>44302</c:v>
                </c:pt>
                <c:pt idx="70">
                  <c:v>44305</c:v>
                </c:pt>
                <c:pt idx="71">
                  <c:v>44306</c:v>
                </c:pt>
                <c:pt idx="72">
                  <c:v>44307</c:v>
                </c:pt>
                <c:pt idx="73">
                  <c:v>44308</c:v>
                </c:pt>
                <c:pt idx="74">
                  <c:v>44309</c:v>
                </c:pt>
                <c:pt idx="75">
                  <c:v>44312</c:v>
                </c:pt>
                <c:pt idx="76">
                  <c:v>44313</c:v>
                </c:pt>
                <c:pt idx="77">
                  <c:v>44314</c:v>
                </c:pt>
                <c:pt idx="78">
                  <c:v>44315</c:v>
                </c:pt>
                <c:pt idx="79">
                  <c:v>44316</c:v>
                </c:pt>
                <c:pt idx="80">
                  <c:v>44320</c:v>
                </c:pt>
                <c:pt idx="81">
                  <c:v>44321</c:v>
                </c:pt>
                <c:pt idx="82">
                  <c:v>44322</c:v>
                </c:pt>
                <c:pt idx="83">
                  <c:v>44323</c:v>
                </c:pt>
                <c:pt idx="84">
                  <c:v>44326</c:v>
                </c:pt>
                <c:pt idx="85">
                  <c:v>44327</c:v>
                </c:pt>
                <c:pt idx="86">
                  <c:v>44328</c:v>
                </c:pt>
                <c:pt idx="87">
                  <c:v>44329</c:v>
                </c:pt>
                <c:pt idx="88">
                  <c:v>44330</c:v>
                </c:pt>
                <c:pt idx="89">
                  <c:v>44333</c:v>
                </c:pt>
                <c:pt idx="90">
                  <c:v>44334</c:v>
                </c:pt>
                <c:pt idx="91">
                  <c:v>44335</c:v>
                </c:pt>
                <c:pt idx="92">
                  <c:v>44336</c:v>
                </c:pt>
                <c:pt idx="93">
                  <c:v>44337</c:v>
                </c:pt>
                <c:pt idx="94">
                  <c:v>44340</c:v>
                </c:pt>
                <c:pt idx="95">
                  <c:v>44341</c:v>
                </c:pt>
                <c:pt idx="96">
                  <c:v>44342</c:v>
                </c:pt>
                <c:pt idx="97">
                  <c:v>44343</c:v>
                </c:pt>
                <c:pt idx="98">
                  <c:v>44344</c:v>
                </c:pt>
                <c:pt idx="99">
                  <c:v>44348</c:v>
                </c:pt>
                <c:pt idx="100">
                  <c:v>44349</c:v>
                </c:pt>
                <c:pt idx="101">
                  <c:v>44350</c:v>
                </c:pt>
                <c:pt idx="102">
                  <c:v>44351</c:v>
                </c:pt>
                <c:pt idx="103">
                  <c:v>44354</c:v>
                </c:pt>
                <c:pt idx="104">
                  <c:v>44355</c:v>
                </c:pt>
                <c:pt idx="105">
                  <c:v>44356</c:v>
                </c:pt>
                <c:pt idx="106">
                  <c:v>44357</c:v>
                </c:pt>
                <c:pt idx="107">
                  <c:v>44358</c:v>
                </c:pt>
                <c:pt idx="108">
                  <c:v>44361</c:v>
                </c:pt>
                <c:pt idx="109">
                  <c:v>44362</c:v>
                </c:pt>
                <c:pt idx="110">
                  <c:v>44363</c:v>
                </c:pt>
                <c:pt idx="111">
                  <c:v>44364</c:v>
                </c:pt>
                <c:pt idx="112">
                  <c:v>44365</c:v>
                </c:pt>
                <c:pt idx="113">
                  <c:v>44368</c:v>
                </c:pt>
                <c:pt idx="114">
                  <c:v>44369</c:v>
                </c:pt>
                <c:pt idx="115">
                  <c:v>44370</c:v>
                </c:pt>
                <c:pt idx="116">
                  <c:v>44371</c:v>
                </c:pt>
                <c:pt idx="117">
                  <c:v>44372</c:v>
                </c:pt>
                <c:pt idx="118">
                  <c:v>44375</c:v>
                </c:pt>
                <c:pt idx="119">
                  <c:v>44376</c:v>
                </c:pt>
                <c:pt idx="120">
                  <c:v>44377</c:v>
                </c:pt>
                <c:pt idx="121">
                  <c:v>44378</c:v>
                </c:pt>
                <c:pt idx="122">
                  <c:v>44379</c:v>
                </c:pt>
                <c:pt idx="123">
                  <c:v>44383</c:v>
                </c:pt>
                <c:pt idx="124">
                  <c:v>44384</c:v>
                </c:pt>
                <c:pt idx="125">
                  <c:v>44385</c:v>
                </c:pt>
                <c:pt idx="126">
                  <c:v>44386</c:v>
                </c:pt>
                <c:pt idx="127">
                  <c:v>44389</c:v>
                </c:pt>
                <c:pt idx="128">
                  <c:v>44390</c:v>
                </c:pt>
                <c:pt idx="129">
                  <c:v>44391</c:v>
                </c:pt>
                <c:pt idx="130">
                  <c:v>44392</c:v>
                </c:pt>
                <c:pt idx="131">
                  <c:v>44393</c:v>
                </c:pt>
                <c:pt idx="132">
                  <c:v>44396</c:v>
                </c:pt>
                <c:pt idx="133">
                  <c:v>44397</c:v>
                </c:pt>
                <c:pt idx="134">
                  <c:v>44398</c:v>
                </c:pt>
                <c:pt idx="135">
                  <c:v>44399</c:v>
                </c:pt>
                <c:pt idx="136">
                  <c:v>44400</c:v>
                </c:pt>
                <c:pt idx="137">
                  <c:v>44403</c:v>
                </c:pt>
                <c:pt idx="138">
                  <c:v>44404</c:v>
                </c:pt>
                <c:pt idx="139">
                  <c:v>44405</c:v>
                </c:pt>
                <c:pt idx="140">
                  <c:v>44406</c:v>
                </c:pt>
                <c:pt idx="141">
                  <c:v>44407</c:v>
                </c:pt>
                <c:pt idx="142">
                  <c:v>44410</c:v>
                </c:pt>
                <c:pt idx="143">
                  <c:v>44411</c:v>
                </c:pt>
                <c:pt idx="144">
                  <c:v>44412</c:v>
                </c:pt>
                <c:pt idx="145">
                  <c:v>44413</c:v>
                </c:pt>
                <c:pt idx="146">
                  <c:v>44414</c:v>
                </c:pt>
                <c:pt idx="147">
                  <c:v>44417</c:v>
                </c:pt>
                <c:pt idx="148">
                  <c:v>44418</c:v>
                </c:pt>
                <c:pt idx="149">
                  <c:v>44419</c:v>
                </c:pt>
                <c:pt idx="150">
                  <c:v>44420</c:v>
                </c:pt>
                <c:pt idx="151">
                  <c:v>44421</c:v>
                </c:pt>
                <c:pt idx="152">
                  <c:v>44424</c:v>
                </c:pt>
                <c:pt idx="153">
                  <c:v>44425</c:v>
                </c:pt>
                <c:pt idx="154">
                  <c:v>44426</c:v>
                </c:pt>
                <c:pt idx="155">
                  <c:v>44427</c:v>
                </c:pt>
                <c:pt idx="156">
                  <c:v>44428</c:v>
                </c:pt>
                <c:pt idx="157">
                  <c:v>44431</c:v>
                </c:pt>
                <c:pt idx="158">
                  <c:v>44432</c:v>
                </c:pt>
                <c:pt idx="159">
                  <c:v>44433</c:v>
                </c:pt>
                <c:pt idx="160">
                  <c:v>44434</c:v>
                </c:pt>
                <c:pt idx="161">
                  <c:v>44435</c:v>
                </c:pt>
                <c:pt idx="162">
                  <c:v>44439</c:v>
                </c:pt>
                <c:pt idx="163">
                  <c:v>44440</c:v>
                </c:pt>
                <c:pt idx="164">
                  <c:v>44441</c:v>
                </c:pt>
                <c:pt idx="165">
                  <c:v>44442</c:v>
                </c:pt>
                <c:pt idx="166">
                  <c:v>44446</c:v>
                </c:pt>
                <c:pt idx="167">
                  <c:v>44447</c:v>
                </c:pt>
                <c:pt idx="168">
                  <c:v>44448</c:v>
                </c:pt>
                <c:pt idx="169">
                  <c:v>44449</c:v>
                </c:pt>
                <c:pt idx="170">
                  <c:v>44452</c:v>
                </c:pt>
                <c:pt idx="171">
                  <c:v>44453</c:v>
                </c:pt>
                <c:pt idx="172">
                  <c:v>44454</c:v>
                </c:pt>
                <c:pt idx="173">
                  <c:v>44455</c:v>
                </c:pt>
                <c:pt idx="174">
                  <c:v>44456</c:v>
                </c:pt>
                <c:pt idx="175">
                  <c:v>44459</c:v>
                </c:pt>
                <c:pt idx="176">
                  <c:v>44460</c:v>
                </c:pt>
                <c:pt idx="177">
                  <c:v>44461</c:v>
                </c:pt>
                <c:pt idx="178">
                  <c:v>44462</c:v>
                </c:pt>
                <c:pt idx="179">
                  <c:v>44463</c:v>
                </c:pt>
                <c:pt idx="180">
                  <c:v>44466</c:v>
                </c:pt>
                <c:pt idx="181">
                  <c:v>44467</c:v>
                </c:pt>
                <c:pt idx="182">
                  <c:v>44468</c:v>
                </c:pt>
                <c:pt idx="183">
                  <c:v>44469</c:v>
                </c:pt>
                <c:pt idx="184">
                  <c:v>44470</c:v>
                </c:pt>
                <c:pt idx="185">
                  <c:v>44473</c:v>
                </c:pt>
                <c:pt idx="186">
                  <c:v>44474</c:v>
                </c:pt>
                <c:pt idx="187">
                  <c:v>44475</c:v>
                </c:pt>
              </c:numCache>
            </c:numRef>
          </c:cat>
          <c:val>
            <c:numRef>
              <c:f>Sheet1!$B$2:$B$189</c:f>
              <c:numCache>
                <c:formatCode>General</c:formatCode>
                <c:ptCount val="188"/>
                <c:pt idx="0">
                  <c:v>7.1239337475454985</c:v>
                </c:pt>
                <c:pt idx="1">
                  <c:v>6.5032847073649656</c:v>
                </c:pt>
                <c:pt idx="2">
                  <c:v>6.3862606781747315</c:v>
                </c:pt>
                <c:pt idx="3">
                  <c:v>7.0182469212508414</c:v>
                </c:pt>
                <c:pt idx="4">
                  <c:v>7.3448709299258512</c:v>
                </c:pt>
                <c:pt idx="5">
                  <c:v>7.9530828228949915</c:v>
                </c:pt>
                <c:pt idx="6">
                  <c:v>9.5867465783535071</c:v>
                </c:pt>
                <c:pt idx="7">
                  <c:v>8.2419698895108588</c:v>
                </c:pt>
                <c:pt idx="8">
                  <c:v>7.5167907447026749</c:v>
                </c:pt>
                <c:pt idx="9">
                  <c:v>7.2142631663784771</c:v>
                </c:pt>
                <c:pt idx="10">
                  <c:v>7.1957856598575649</c:v>
                </c:pt>
                <c:pt idx="11">
                  <c:v>7.0382639166495702</c:v>
                </c:pt>
                <c:pt idx="12">
                  <c:v>7.0263775241053885</c:v>
                </c:pt>
                <c:pt idx="13">
                  <c:v>7.6917792708302803</c:v>
                </c:pt>
                <c:pt idx="14">
                  <c:v>7.2727646170979741</c:v>
                </c:pt>
                <c:pt idx="15">
                  <c:v>7.0724256762697459</c:v>
                </c:pt>
                <c:pt idx="16">
                  <c:v>7.0164363119486541</c:v>
                </c:pt>
                <c:pt idx="17">
                  <c:v>7.4075581313560566</c:v>
                </c:pt>
                <c:pt idx="18">
                  <c:v>7.0796141086134634</c:v>
                </c:pt>
                <c:pt idx="19">
                  <c:v>6.1935721403241404</c:v>
                </c:pt>
                <c:pt idx="20">
                  <c:v>6.3527678028193781</c:v>
                </c:pt>
                <c:pt idx="21">
                  <c:v>6.2905281205122954</c:v>
                </c:pt>
                <c:pt idx="22">
                  <c:v>6.3239262624190378</c:v>
                </c:pt>
                <c:pt idx="23">
                  <c:v>6.5079494299698126</c:v>
                </c:pt>
                <c:pt idx="24">
                  <c:v>7.3428858474253387</c:v>
                </c:pt>
                <c:pt idx="25">
                  <c:v>7.0410982679288416</c:v>
                </c:pt>
                <c:pt idx="26">
                  <c:v>6.7559447261217427</c:v>
                </c:pt>
                <c:pt idx="27">
                  <c:v>6.4324941824682753</c:v>
                </c:pt>
                <c:pt idx="28">
                  <c:v>5.8835991793909903</c:v>
                </c:pt>
                <c:pt idx="29">
                  <c:v>5.7867232496116756</c:v>
                </c:pt>
                <c:pt idx="30">
                  <c:v>6.0888685560212181</c:v>
                </c:pt>
                <c:pt idx="31">
                  <c:v>5.8961650127487468</c:v>
                </c:pt>
                <c:pt idx="32">
                  <c:v>5.6793611558864034</c:v>
                </c:pt>
                <c:pt idx="33">
                  <c:v>5.6616973125054946</c:v>
                </c:pt>
                <c:pt idx="34">
                  <c:v>5.7795822220919666</c:v>
                </c:pt>
                <c:pt idx="35">
                  <c:v>5.7057934966736026</c:v>
                </c:pt>
                <c:pt idx="36">
                  <c:v>5.6018573312622726</c:v>
                </c:pt>
                <c:pt idx="37">
                  <c:v>5.7757557369361976</c:v>
                </c:pt>
                <c:pt idx="38">
                  <c:v>5.7088457401600179</c:v>
                </c:pt>
                <c:pt idx="39">
                  <c:v>5.6796049060695761</c:v>
                </c:pt>
                <c:pt idx="40">
                  <c:v>5.7904193898185863</c:v>
                </c:pt>
                <c:pt idx="41">
                  <c:v>5.7761590516104446</c:v>
                </c:pt>
                <c:pt idx="42">
                  <c:v>5.8511095366489858</c:v>
                </c:pt>
                <c:pt idx="43">
                  <c:v>6.055815257466076</c:v>
                </c:pt>
                <c:pt idx="44">
                  <c:v>6.2235768881334081</c:v>
                </c:pt>
                <c:pt idx="45">
                  <c:v>6.3878580932563525</c:v>
                </c:pt>
                <c:pt idx="46">
                  <c:v>6.5342995076345929</c:v>
                </c:pt>
                <c:pt idx="47">
                  <c:v>6.4314527710207781</c:v>
                </c:pt>
                <c:pt idx="48">
                  <c:v>6.2505027812783913</c:v>
                </c:pt>
                <c:pt idx="49">
                  <c:v>6.5234287682072623</c:v>
                </c:pt>
                <c:pt idx="50">
                  <c:v>6.1508649805105353</c:v>
                </c:pt>
                <c:pt idx="51">
                  <c:v>6.1933511620409707</c:v>
                </c:pt>
                <c:pt idx="52">
                  <c:v>6.4898360980041616</c:v>
                </c:pt>
                <c:pt idx="53">
                  <c:v>6.4326822191612205</c:v>
                </c:pt>
                <c:pt idx="54">
                  <c:v>6.4981737786114113</c:v>
                </c:pt>
                <c:pt idx="55">
                  <c:v>6.2598855836581571</c:v>
                </c:pt>
                <c:pt idx="56">
                  <c:v>6.3893377333606862</c:v>
                </c:pt>
                <c:pt idx="57">
                  <c:v>6.3560741596084531</c:v>
                </c:pt>
                <c:pt idx="58">
                  <c:v>6.4405241640045707</c:v>
                </c:pt>
                <c:pt idx="59">
                  <c:v>6.51736027373172</c:v>
                </c:pt>
                <c:pt idx="60">
                  <c:v>6.6244417221066207</c:v>
                </c:pt>
                <c:pt idx="61">
                  <c:v>7.0871540693414596</c:v>
                </c:pt>
                <c:pt idx="62">
                  <c:v>6.9842703906685024</c:v>
                </c:pt>
                <c:pt idx="63">
                  <c:v>6.797364863280678</c:v>
                </c:pt>
                <c:pt idx="64">
                  <c:v>6.8013743735529433</c:v>
                </c:pt>
                <c:pt idx="65">
                  <c:v>7.2640468919433783</c:v>
                </c:pt>
                <c:pt idx="66">
                  <c:v>7.1446959350546591</c:v>
                </c:pt>
                <c:pt idx="67">
                  <c:v>7.1699090003223818</c:v>
                </c:pt>
                <c:pt idx="68">
                  <c:v>7.2963066733096911</c:v>
                </c:pt>
                <c:pt idx="69">
                  <c:v>7.423977902171683</c:v>
                </c:pt>
                <c:pt idx="70">
                  <c:v>7.591298097945546</c:v>
                </c:pt>
                <c:pt idx="71">
                  <c:v>7.5969102605433605</c:v>
                </c:pt>
                <c:pt idx="72">
                  <c:v>7.5189537235133779</c:v>
                </c:pt>
                <c:pt idx="73">
                  <c:v>7.6480735031212443</c:v>
                </c:pt>
                <c:pt idx="74">
                  <c:v>7.1399825620585569</c:v>
                </c:pt>
                <c:pt idx="75">
                  <c:v>7.1461303302951267</c:v>
                </c:pt>
                <c:pt idx="76">
                  <c:v>7.6938752527768814</c:v>
                </c:pt>
                <c:pt idx="77">
                  <c:v>7.760466311069429</c:v>
                </c:pt>
                <c:pt idx="78">
                  <c:v>8.0517001992907602</c:v>
                </c:pt>
                <c:pt idx="79">
                  <c:v>8.3217233961490003</c:v>
                </c:pt>
                <c:pt idx="80">
                  <c:v>8.4609659798950805</c:v>
                </c:pt>
                <c:pt idx="81">
                  <c:v>8.677282869786934</c:v>
                </c:pt>
                <c:pt idx="82">
                  <c:v>8.8203317722223851</c:v>
                </c:pt>
                <c:pt idx="83">
                  <c:v>8.4984763518068043</c:v>
                </c:pt>
                <c:pt idx="84">
                  <c:v>8.9269431288649219</c:v>
                </c:pt>
                <c:pt idx="85">
                  <c:v>9.286339058058088</c:v>
                </c:pt>
                <c:pt idx="86">
                  <c:v>9.2319236247472229</c:v>
                </c:pt>
                <c:pt idx="87">
                  <c:v>9.3533108642771303</c:v>
                </c:pt>
                <c:pt idx="88">
                  <c:v>9.5758860525775926</c:v>
                </c:pt>
                <c:pt idx="89">
                  <c:v>9.4603390140968902</c:v>
                </c:pt>
                <c:pt idx="90">
                  <c:v>9.1835810351396496</c:v>
                </c:pt>
                <c:pt idx="91">
                  <c:v>8.1962416107382552</c:v>
                </c:pt>
                <c:pt idx="92">
                  <c:v>8.8456200873362434</c:v>
                </c:pt>
                <c:pt idx="93">
                  <c:v>8.8472788019108464</c:v>
                </c:pt>
                <c:pt idx="94">
                  <c:v>8.8766570733565846</c:v>
                </c:pt>
                <c:pt idx="95">
                  <c:v>9.4504300870431699</c:v>
                </c:pt>
                <c:pt idx="96">
                  <c:v>9.4162487910670851</c:v>
                </c:pt>
                <c:pt idx="97">
                  <c:v>9.0559329298672377</c:v>
                </c:pt>
                <c:pt idx="98">
                  <c:v>9.1015841270771656</c:v>
                </c:pt>
                <c:pt idx="99">
                  <c:v>9.3699265349784593</c:v>
                </c:pt>
                <c:pt idx="100">
                  <c:v>9.1339177163623582</c:v>
                </c:pt>
                <c:pt idx="101">
                  <c:v>9.1778446528530804</c:v>
                </c:pt>
                <c:pt idx="102">
                  <c:v>9.2082689575334822</c:v>
                </c:pt>
                <c:pt idx="103">
                  <c:v>9.5331512851323232</c:v>
                </c:pt>
                <c:pt idx="104">
                  <c:v>10.041588054277424</c:v>
                </c:pt>
                <c:pt idx="105">
                  <c:v>9.9557234547639268</c:v>
                </c:pt>
                <c:pt idx="106">
                  <c:v>9.9214249289293974</c:v>
                </c:pt>
                <c:pt idx="107">
                  <c:v>9.9289587057823621</c:v>
                </c:pt>
                <c:pt idx="108">
                  <c:v>10.265890507312212</c:v>
                </c:pt>
                <c:pt idx="109">
                  <c:v>9.933828595293221</c:v>
                </c:pt>
                <c:pt idx="110">
                  <c:v>9.9940048796928576</c:v>
                </c:pt>
                <c:pt idx="111">
                  <c:v>9.9725578968963404</c:v>
                </c:pt>
                <c:pt idx="112">
                  <c:v>10.282951393569943</c:v>
                </c:pt>
                <c:pt idx="113">
                  <c:v>10.409877729257641</c:v>
                </c:pt>
                <c:pt idx="114">
                  <c:v>10.983061281908501</c:v>
                </c:pt>
                <c:pt idx="115">
                  <c:v>11.083385551419946</c:v>
                </c:pt>
                <c:pt idx="116">
                  <c:v>11.171038788429412</c:v>
                </c:pt>
                <c:pt idx="117">
                  <c:v>11.229251897658333</c:v>
                </c:pt>
                <c:pt idx="118">
                  <c:v>11.251267547844437</c:v>
                </c:pt>
                <c:pt idx="119">
                  <c:v>11.740351358400986</c:v>
                </c:pt>
                <c:pt idx="120">
                  <c:v>12.329458691128631</c:v>
                </c:pt>
                <c:pt idx="121">
                  <c:v>12.638217402772485</c:v>
                </c:pt>
                <c:pt idx="122">
                  <c:v>12.562994578119048</c:v>
                </c:pt>
                <c:pt idx="123">
                  <c:v>11.761558711643854</c:v>
                </c:pt>
                <c:pt idx="124">
                  <c:v>11.344266580698104</c:v>
                </c:pt>
                <c:pt idx="125">
                  <c:v>11.802496995984876</c:v>
                </c:pt>
                <c:pt idx="126">
                  <c:v>12.817235881128925</c:v>
                </c:pt>
                <c:pt idx="127">
                  <c:v>12.040806453503706</c:v>
                </c:pt>
                <c:pt idx="128">
                  <c:v>12.205602016353566</c:v>
                </c:pt>
                <c:pt idx="129">
                  <c:v>11.757669704873832</c:v>
                </c:pt>
                <c:pt idx="130">
                  <c:v>11.759579730957475</c:v>
                </c:pt>
                <c:pt idx="131">
                  <c:v>12.208486785264206</c:v>
                </c:pt>
                <c:pt idx="132">
                  <c:v>12.519899592626244</c:v>
                </c:pt>
                <c:pt idx="133">
                  <c:v>12.180460478883971</c:v>
                </c:pt>
                <c:pt idx="134">
                  <c:v>12.442953020134228</c:v>
                </c:pt>
                <c:pt idx="135">
                  <c:v>12.340355792620379</c:v>
                </c:pt>
                <c:pt idx="136">
                  <c:v>12.293843102488204</c:v>
                </c:pt>
                <c:pt idx="137">
                  <c:v>12.79738853785059</c:v>
                </c:pt>
                <c:pt idx="138">
                  <c:v>13.172050825005126</c:v>
                </c:pt>
                <c:pt idx="139">
                  <c:v>13.763441868643945</c:v>
                </c:pt>
                <c:pt idx="140">
                  <c:v>14.407482500512881</c:v>
                </c:pt>
                <c:pt idx="141">
                  <c:v>14.066328730107557</c:v>
                </c:pt>
                <c:pt idx="142">
                  <c:v>14.646508689663257</c:v>
                </c:pt>
                <c:pt idx="143">
                  <c:v>14.347011371296269</c:v>
                </c:pt>
                <c:pt idx="144">
                  <c:v>14.487877699950177</c:v>
                </c:pt>
                <c:pt idx="145">
                  <c:v>14.773167251839043</c:v>
                </c:pt>
                <c:pt idx="146">
                  <c:v>14.781332610415873</c:v>
                </c:pt>
                <c:pt idx="147">
                  <c:v>14.712234401101961</c:v>
                </c:pt>
                <c:pt idx="148">
                  <c:v>15.261579824741361</c:v>
                </c:pt>
                <c:pt idx="149">
                  <c:v>15.901230034289734</c:v>
                </c:pt>
                <c:pt idx="150">
                  <c:v>15.690016353565253</c:v>
                </c:pt>
                <c:pt idx="151">
                  <c:v>15.303541074411653</c:v>
                </c:pt>
                <c:pt idx="152">
                  <c:v>16.459961492922247</c:v>
                </c:pt>
                <c:pt idx="153">
                  <c:v>15.875728290495591</c:v>
                </c:pt>
                <c:pt idx="154">
                  <c:v>15.365083086662171</c:v>
                </c:pt>
                <c:pt idx="155">
                  <c:v>13.832584918378711</c:v>
                </c:pt>
                <c:pt idx="156">
                  <c:v>14.251646346824534</c:v>
                </c:pt>
                <c:pt idx="157">
                  <c:v>14.584936432109256</c:v>
                </c:pt>
                <c:pt idx="158">
                  <c:v>15.696738548108202</c:v>
                </c:pt>
                <c:pt idx="159">
                  <c:v>15.579262741420239</c:v>
                </c:pt>
                <c:pt idx="160">
                  <c:v>15.6447114680109</c:v>
                </c:pt>
                <c:pt idx="161">
                  <c:v>16.3411939128396</c:v>
                </c:pt>
                <c:pt idx="162">
                  <c:v>17.335648369039593</c:v>
                </c:pt>
                <c:pt idx="163">
                  <c:v>17.709380440198121</c:v>
                </c:pt>
                <c:pt idx="164">
                  <c:v>17.760723038597931</c:v>
                </c:pt>
                <c:pt idx="165">
                  <c:v>17.838220450748807</c:v>
                </c:pt>
                <c:pt idx="166">
                  <c:v>18.608692828463411</c:v>
                </c:pt>
                <c:pt idx="167">
                  <c:v>18.969067436476067</c:v>
                </c:pt>
                <c:pt idx="168">
                  <c:v>19.53403422818792</c:v>
                </c:pt>
                <c:pt idx="169">
                  <c:v>20.100717153659037</c:v>
                </c:pt>
                <c:pt idx="170">
                  <c:v>21.283314967322173</c:v>
                </c:pt>
                <c:pt idx="171">
                  <c:v>22.796949092933968</c:v>
                </c:pt>
                <c:pt idx="172">
                  <c:v>22.660377773218837</c:v>
                </c:pt>
                <c:pt idx="173">
                  <c:v>20.975764162832274</c:v>
                </c:pt>
                <c:pt idx="174">
                  <c:v>22.544340435508921</c:v>
                </c:pt>
                <c:pt idx="175">
                  <c:v>25.155004835731663</c:v>
                </c:pt>
                <c:pt idx="176">
                  <c:v>24.744653439230973</c:v>
                </c:pt>
                <c:pt idx="177">
                  <c:v>24.112090794525365</c:v>
                </c:pt>
                <c:pt idx="178">
                  <c:v>23.065246754198292</c:v>
                </c:pt>
                <c:pt idx="179">
                  <c:v>23.469183713841911</c:v>
                </c:pt>
                <c:pt idx="180">
                  <c:v>26.059463233785642</c:v>
                </c:pt>
                <c:pt idx="181">
                  <c:v>27.049506462295945</c:v>
                </c:pt>
                <c:pt idx="182">
                  <c:v>27.201547434131474</c:v>
                </c:pt>
                <c:pt idx="183">
                  <c:v>31.59546116760939</c:v>
                </c:pt>
                <c:pt idx="184">
                  <c:v>29.878581700419097</c:v>
                </c:pt>
                <c:pt idx="185">
                  <c:v>29.983006263591335</c:v>
                </c:pt>
                <c:pt idx="186">
                  <c:v>38.925390029600536</c:v>
                </c:pt>
                <c:pt idx="187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3D-4463-8C8A-4000A2D9C5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Henry Hub (North America)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Sheet1!$A$2:$A$189</c:f>
              <c:numCache>
                <c:formatCode>m/d/yyyy</c:formatCode>
                <c:ptCount val="188"/>
                <c:pt idx="0">
                  <c:v>44200</c:v>
                </c:pt>
                <c:pt idx="1">
                  <c:v>44201</c:v>
                </c:pt>
                <c:pt idx="2">
                  <c:v>44202</c:v>
                </c:pt>
                <c:pt idx="3">
                  <c:v>44203</c:v>
                </c:pt>
                <c:pt idx="4">
                  <c:v>44204</c:v>
                </c:pt>
                <c:pt idx="5">
                  <c:v>44207</c:v>
                </c:pt>
                <c:pt idx="6">
                  <c:v>44208</c:v>
                </c:pt>
                <c:pt idx="7">
                  <c:v>44209</c:v>
                </c:pt>
                <c:pt idx="8">
                  <c:v>44210</c:v>
                </c:pt>
                <c:pt idx="9">
                  <c:v>44211</c:v>
                </c:pt>
                <c:pt idx="10">
                  <c:v>44215</c:v>
                </c:pt>
                <c:pt idx="11">
                  <c:v>44216</c:v>
                </c:pt>
                <c:pt idx="12">
                  <c:v>44217</c:v>
                </c:pt>
                <c:pt idx="13">
                  <c:v>44218</c:v>
                </c:pt>
                <c:pt idx="14">
                  <c:v>44221</c:v>
                </c:pt>
                <c:pt idx="15">
                  <c:v>44222</c:v>
                </c:pt>
                <c:pt idx="16">
                  <c:v>44223</c:v>
                </c:pt>
                <c:pt idx="17">
                  <c:v>44224</c:v>
                </c:pt>
                <c:pt idx="18">
                  <c:v>44225</c:v>
                </c:pt>
                <c:pt idx="19">
                  <c:v>44228</c:v>
                </c:pt>
                <c:pt idx="20">
                  <c:v>44229</c:v>
                </c:pt>
                <c:pt idx="21">
                  <c:v>44230</c:v>
                </c:pt>
                <c:pt idx="22">
                  <c:v>44231</c:v>
                </c:pt>
                <c:pt idx="23">
                  <c:v>44232</c:v>
                </c:pt>
                <c:pt idx="24">
                  <c:v>44235</c:v>
                </c:pt>
                <c:pt idx="25">
                  <c:v>44236</c:v>
                </c:pt>
                <c:pt idx="26">
                  <c:v>44237</c:v>
                </c:pt>
                <c:pt idx="27">
                  <c:v>44238</c:v>
                </c:pt>
                <c:pt idx="28">
                  <c:v>44243</c:v>
                </c:pt>
                <c:pt idx="29">
                  <c:v>44244</c:v>
                </c:pt>
                <c:pt idx="30">
                  <c:v>44245</c:v>
                </c:pt>
                <c:pt idx="31">
                  <c:v>44246</c:v>
                </c:pt>
                <c:pt idx="32">
                  <c:v>44249</c:v>
                </c:pt>
                <c:pt idx="33">
                  <c:v>44250</c:v>
                </c:pt>
                <c:pt idx="34">
                  <c:v>44251</c:v>
                </c:pt>
                <c:pt idx="35">
                  <c:v>44252</c:v>
                </c:pt>
                <c:pt idx="36">
                  <c:v>44253</c:v>
                </c:pt>
                <c:pt idx="37">
                  <c:v>44256</c:v>
                </c:pt>
                <c:pt idx="38">
                  <c:v>44257</c:v>
                </c:pt>
                <c:pt idx="39">
                  <c:v>44258</c:v>
                </c:pt>
                <c:pt idx="40">
                  <c:v>44259</c:v>
                </c:pt>
                <c:pt idx="41">
                  <c:v>44260</c:v>
                </c:pt>
                <c:pt idx="42">
                  <c:v>44263</c:v>
                </c:pt>
                <c:pt idx="43">
                  <c:v>44264</c:v>
                </c:pt>
                <c:pt idx="44">
                  <c:v>44265</c:v>
                </c:pt>
                <c:pt idx="45">
                  <c:v>44266</c:v>
                </c:pt>
                <c:pt idx="46">
                  <c:v>44267</c:v>
                </c:pt>
                <c:pt idx="47">
                  <c:v>44270</c:v>
                </c:pt>
                <c:pt idx="48">
                  <c:v>44271</c:v>
                </c:pt>
                <c:pt idx="49">
                  <c:v>44272</c:v>
                </c:pt>
                <c:pt idx="50">
                  <c:v>44273</c:v>
                </c:pt>
                <c:pt idx="51">
                  <c:v>44274</c:v>
                </c:pt>
                <c:pt idx="52">
                  <c:v>44277</c:v>
                </c:pt>
                <c:pt idx="53">
                  <c:v>44278</c:v>
                </c:pt>
                <c:pt idx="54">
                  <c:v>44279</c:v>
                </c:pt>
                <c:pt idx="55">
                  <c:v>44280</c:v>
                </c:pt>
                <c:pt idx="56">
                  <c:v>44281</c:v>
                </c:pt>
                <c:pt idx="57">
                  <c:v>44284</c:v>
                </c:pt>
                <c:pt idx="58">
                  <c:v>44285</c:v>
                </c:pt>
                <c:pt idx="59">
                  <c:v>44286</c:v>
                </c:pt>
                <c:pt idx="60">
                  <c:v>44287</c:v>
                </c:pt>
                <c:pt idx="61">
                  <c:v>44292</c:v>
                </c:pt>
                <c:pt idx="62">
                  <c:v>44293</c:v>
                </c:pt>
                <c:pt idx="63">
                  <c:v>44294</c:v>
                </c:pt>
                <c:pt idx="64">
                  <c:v>44295</c:v>
                </c:pt>
                <c:pt idx="65">
                  <c:v>44298</c:v>
                </c:pt>
                <c:pt idx="66">
                  <c:v>44299</c:v>
                </c:pt>
                <c:pt idx="67">
                  <c:v>44300</c:v>
                </c:pt>
                <c:pt idx="68">
                  <c:v>44301</c:v>
                </c:pt>
                <c:pt idx="69">
                  <c:v>44302</c:v>
                </c:pt>
                <c:pt idx="70">
                  <c:v>44305</c:v>
                </c:pt>
                <c:pt idx="71">
                  <c:v>44306</c:v>
                </c:pt>
                <c:pt idx="72">
                  <c:v>44307</c:v>
                </c:pt>
                <c:pt idx="73">
                  <c:v>44308</c:v>
                </c:pt>
                <c:pt idx="74">
                  <c:v>44309</c:v>
                </c:pt>
                <c:pt idx="75">
                  <c:v>44312</c:v>
                </c:pt>
                <c:pt idx="76">
                  <c:v>44313</c:v>
                </c:pt>
                <c:pt idx="77">
                  <c:v>44314</c:v>
                </c:pt>
                <c:pt idx="78">
                  <c:v>44315</c:v>
                </c:pt>
                <c:pt idx="79">
                  <c:v>44316</c:v>
                </c:pt>
                <c:pt idx="80">
                  <c:v>44320</c:v>
                </c:pt>
                <c:pt idx="81">
                  <c:v>44321</c:v>
                </c:pt>
                <c:pt idx="82">
                  <c:v>44322</c:v>
                </c:pt>
                <c:pt idx="83">
                  <c:v>44323</c:v>
                </c:pt>
                <c:pt idx="84">
                  <c:v>44326</c:v>
                </c:pt>
                <c:pt idx="85">
                  <c:v>44327</c:v>
                </c:pt>
                <c:pt idx="86">
                  <c:v>44328</c:v>
                </c:pt>
                <c:pt idx="87">
                  <c:v>44329</c:v>
                </c:pt>
                <c:pt idx="88">
                  <c:v>44330</c:v>
                </c:pt>
                <c:pt idx="89">
                  <c:v>44333</c:v>
                </c:pt>
                <c:pt idx="90">
                  <c:v>44334</c:v>
                </c:pt>
                <c:pt idx="91">
                  <c:v>44335</c:v>
                </c:pt>
                <c:pt idx="92">
                  <c:v>44336</c:v>
                </c:pt>
                <c:pt idx="93">
                  <c:v>44337</c:v>
                </c:pt>
                <c:pt idx="94">
                  <c:v>44340</c:v>
                </c:pt>
                <c:pt idx="95">
                  <c:v>44341</c:v>
                </c:pt>
                <c:pt idx="96">
                  <c:v>44342</c:v>
                </c:pt>
                <c:pt idx="97">
                  <c:v>44343</c:v>
                </c:pt>
                <c:pt idx="98">
                  <c:v>44344</c:v>
                </c:pt>
                <c:pt idx="99">
                  <c:v>44348</c:v>
                </c:pt>
                <c:pt idx="100">
                  <c:v>44349</c:v>
                </c:pt>
                <c:pt idx="101">
                  <c:v>44350</c:v>
                </c:pt>
                <c:pt idx="102">
                  <c:v>44351</c:v>
                </c:pt>
                <c:pt idx="103">
                  <c:v>44354</c:v>
                </c:pt>
                <c:pt idx="104">
                  <c:v>44355</c:v>
                </c:pt>
                <c:pt idx="105">
                  <c:v>44356</c:v>
                </c:pt>
                <c:pt idx="106">
                  <c:v>44357</c:v>
                </c:pt>
                <c:pt idx="107">
                  <c:v>44358</c:v>
                </c:pt>
                <c:pt idx="108">
                  <c:v>44361</c:v>
                </c:pt>
                <c:pt idx="109">
                  <c:v>44362</c:v>
                </c:pt>
                <c:pt idx="110">
                  <c:v>44363</c:v>
                </c:pt>
                <c:pt idx="111">
                  <c:v>44364</c:v>
                </c:pt>
                <c:pt idx="112">
                  <c:v>44365</c:v>
                </c:pt>
                <c:pt idx="113">
                  <c:v>44368</c:v>
                </c:pt>
                <c:pt idx="114">
                  <c:v>44369</c:v>
                </c:pt>
                <c:pt idx="115">
                  <c:v>44370</c:v>
                </c:pt>
                <c:pt idx="116">
                  <c:v>44371</c:v>
                </c:pt>
                <c:pt idx="117">
                  <c:v>44372</c:v>
                </c:pt>
                <c:pt idx="118">
                  <c:v>44375</c:v>
                </c:pt>
                <c:pt idx="119">
                  <c:v>44376</c:v>
                </c:pt>
                <c:pt idx="120">
                  <c:v>44377</c:v>
                </c:pt>
                <c:pt idx="121">
                  <c:v>44378</c:v>
                </c:pt>
                <c:pt idx="122">
                  <c:v>44379</c:v>
                </c:pt>
                <c:pt idx="123">
                  <c:v>44383</c:v>
                </c:pt>
                <c:pt idx="124">
                  <c:v>44384</c:v>
                </c:pt>
                <c:pt idx="125">
                  <c:v>44385</c:v>
                </c:pt>
                <c:pt idx="126">
                  <c:v>44386</c:v>
                </c:pt>
                <c:pt idx="127">
                  <c:v>44389</c:v>
                </c:pt>
                <c:pt idx="128">
                  <c:v>44390</c:v>
                </c:pt>
                <c:pt idx="129">
                  <c:v>44391</c:v>
                </c:pt>
                <c:pt idx="130">
                  <c:v>44392</c:v>
                </c:pt>
                <c:pt idx="131">
                  <c:v>44393</c:v>
                </c:pt>
                <c:pt idx="132">
                  <c:v>44396</c:v>
                </c:pt>
                <c:pt idx="133">
                  <c:v>44397</c:v>
                </c:pt>
                <c:pt idx="134">
                  <c:v>44398</c:v>
                </c:pt>
                <c:pt idx="135">
                  <c:v>44399</c:v>
                </c:pt>
                <c:pt idx="136">
                  <c:v>44400</c:v>
                </c:pt>
                <c:pt idx="137">
                  <c:v>44403</c:v>
                </c:pt>
                <c:pt idx="138">
                  <c:v>44404</c:v>
                </c:pt>
                <c:pt idx="139">
                  <c:v>44405</c:v>
                </c:pt>
                <c:pt idx="140">
                  <c:v>44406</c:v>
                </c:pt>
                <c:pt idx="141">
                  <c:v>44407</c:v>
                </c:pt>
                <c:pt idx="142">
                  <c:v>44410</c:v>
                </c:pt>
                <c:pt idx="143">
                  <c:v>44411</c:v>
                </c:pt>
                <c:pt idx="144">
                  <c:v>44412</c:v>
                </c:pt>
                <c:pt idx="145">
                  <c:v>44413</c:v>
                </c:pt>
                <c:pt idx="146">
                  <c:v>44414</c:v>
                </c:pt>
                <c:pt idx="147">
                  <c:v>44417</c:v>
                </c:pt>
                <c:pt idx="148">
                  <c:v>44418</c:v>
                </c:pt>
                <c:pt idx="149">
                  <c:v>44419</c:v>
                </c:pt>
                <c:pt idx="150">
                  <c:v>44420</c:v>
                </c:pt>
                <c:pt idx="151">
                  <c:v>44421</c:v>
                </c:pt>
                <c:pt idx="152">
                  <c:v>44424</c:v>
                </c:pt>
                <c:pt idx="153">
                  <c:v>44425</c:v>
                </c:pt>
                <c:pt idx="154">
                  <c:v>44426</c:v>
                </c:pt>
                <c:pt idx="155">
                  <c:v>44427</c:v>
                </c:pt>
                <c:pt idx="156">
                  <c:v>44428</c:v>
                </c:pt>
                <c:pt idx="157">
                  <c:v>44431</c:v>
                </c:pt>
                <c:pt idx="158">
                  <c:v>44432</c:v>
                </c:pt>
                <c:pt idx="159">
                  <c:v>44433</c:v>
                </c:pt>
                <c:pt idx="160">
                  <c:v>44434</c:v>
                </c:pt>
                <c:pt idx="161">
                  <c:v>44435</c:v>
                </c:pt>
                <c:pt idx="162">
                  <c:v>44439</c:v>
                </c:pt>
                <c:pt idx="163">
                  <c:v>44440</c:v>
                </c:pt>
                <c:pt idx="164">
                  <c:v>44441</c:v>
                </c:pt>
                <c:pt idx="165">
                  <c:v>44442</c:v>
                </c:pt>
                <c:pt idx="166">
                  <c:v>44446</c:v>
                </c:pt>
                <c:pt idx="167">
                  <c:v>44447</c:v>
                </c:pt>
                <c:pt idx="168">
                  <c:v>44448</c:v>
                </c:pt>
                <c:pt idx="169">
                  <c:v>44449</c:v>
                </c:pt>
                <c:pt idx="170">
                  <c:v>44452</c:v>
                </c:pt>
                <c:pt idx="171">
                  <c:v>44453</c:v>
                </c:pt>
                <c:pt idx="172">
                  <c:v>44454</c:v>
                </c:pt>
                <c:pt idx="173">
                  <c:v>44455</c:v>
                </c:pt>
                <c:pt idx="174">
                  <c:v>44456</c:v>
                </c:pt>
                <c:pt idx="175">
                  <c:v>44459</c:v>
                </c:pt>
                <c:pt idx="176">
                  <c:v>44460</c:v>
                </c:pt>
                <c:pt idx="177">
                  <c:v>44461</c:v>
                </c:pt>
                <c:pt idx="178">
                  <c:v>44462</c:v>
                </c:pt>
                <c:pt idx="179">
                  <c:v>44463</c:v>
                </c:pt>
                <c:pt idx="180">
                  <c:v>44466</c:v>
                </c:pt>
                <c:pt idx="181">
                  <c:v>44467</c:v>
                </c:pt>
                <c:pt idx="182">
                  <c:v>44468</c:v>
                </c:pt>
                <c:pt idx="183">
                  <c:v>44469</c:v>
                </c:pt>
                <c:pt idx="184">
                  <c:v>44470</c:v>
                </c:pt>
                <c:pt idx="185">
                  <c:v>44473</c:v>
                </c:pt>
                <c:pt idx="186">
                  <c:v>44474</c:v>
                </c:pt>
                <c:pt idx="187">
                  <c:v>44475</c:v>
                </c:pt>
              </c:numCache>
            </c:numRef>
          </c:cat>
          <c:val>
            <c:numRef>
              <c:f>Sheet1!$C$2:$C$189</c:f>
              <c:numCache>
                <c:formatCode>General</c:formatCode>
                <c:ptCount val="188"/>
                <c:pt idx="0">
                  <c:v>2.6</c:v>
                </c:pt>
                <c:pt idx="1">
                  <c:v>2.77</c:v>
                </c:pt>
                <c:pt idx="2">
                  <c:v>2.76</c:v>
                </c:pt>
                <c:pt idx="3">
                  <c:v>2.81</c:v>
                </c:pt>
                <c:pt idx="4">
                  <c:v>2.77</c:v>
                </c:pt>
                <c:pt idx="5">
                  <c:v>2.71</c:v>
                </c:pt>
                <c:pt idx="6">
                  <c:v>2.89</c:v>
                </c:pt>
                <c:pt idx="7">
                  <c:v>2.82</c:v>
                </c:pt>
                <c:pt idx="8">
                  <c:v>2.82</c:v>
                </c:pt>
                <c:pt idx="9">
                  <c:v>2.86</c:v>
                </c:pt>
                <c:pt idx="10">
                  <c:v>2.65</c:v>
                </c:pt>
                <c:pt idx="11">
                  <c:v>2.57</c:v>
                </c:pt>
                <c:pt idx="12">
                  <c:v>2.4900000000000002</c:v>
                </c:pt>
                <c:pt idx="13">
                  <c:v>2.4500000000000002</c:v>
                </c:pt>
                <c:pt idx="14">
                  <c:v>2.63</c:v>
                </c:pt>
                <c:pt idx="15">
                  <c:v>2.73</c:v>
                </c:pt>
                <c:pt idx="16">
                  <c:v>2.77</c:v>
                </c:pt>
                <c:pt idx="17">
                  <c:v>2.76</c:v>
                </c:pt>
                <c:pt idx="18">
                  <c:v>2.68</c:v>
                </c:pt>
                <c:pt idx="19">
                  <c:v>2.88</c:v>
                </c:pt>
                <c:pt idx="20">
                  <c:v>3.24</c:v>
                </c:pt>
                <c:pt idx="21">
                  <c:v>3.01</c:v>
                </c:pt>
                <c:pt idx="22">
                  <c:v>2.99</c:v>
                </c:pt>
                <c:pt idx="23">
                  <c:v>3.49</c:v>
                </c:pt>
                <c:pt idx="24">
                  <c:v>3.4</c:v>
                </c:pt>
                <c:pt idx="25">
                  <c:v>3.35</c:v>
                </c:pt>
                <c:pt idx="26">
                  <c:v>3.76</c:v>
                </c:pt>
                <c:pt idx="27">
                  <c:v>6.5</c:v>
                </c:pt>
                <c:pt idx="28">
                  <c:v>11.32</c:v>
                </c:pt>
                <c:pt idx="29">
                  <c:v>23.86</c:v>
                </c:pt>
                <c:pt idx="30">
                  <c:v>8.56</c:v>
                </c:pt>
                <c:pt idx="31">
                  <c:v>4.96</c:v>
                </c:pt>
                <c:pt idx="32">
                  <c:v>3.16</c:v>
                </c:pt>
                <c:pt idx="33">
                  <c:v>2.94</c:v>
                </c:pt>
                <c:pt idx="34">
                  <c:v>2.8</c:v>
                </c:pt>
                <c:pt idx="35">
                  <c:v>2.72</c:v>
                </c:pt>
                <c:pt idx="36">
                  <c:v>2.66</c:v>
                </c:pt>
                <c:pt idx="37">
                  <c:v>2.7</c:v>
                </c:pt>
                <c:pt idx="38">
                  <c:v>2.87</c:v>
                </c:pt>
                <c:pt idx="39">
                  <c:v>2.86</c:v>
                </c:pt>
                <c:pt idx="40">
                  <c:v>2.79</c:v>
                </c:pt>
                <c:pt idx="41">
                  <c:v>2.72</c:v>
                </c:pt>
                <c:pt idx="42">
                  <c:v>2.67</c:v>
                </c:pt>
                <c:pt idx="43">
                  <c:v>2.62</c:v>
                </c:pt>
                <c:pt idx="44">
                  <c:v>2.62</c:v>
                </c:pt>
                <c:pt idx="45">
                  <c:v>2.7</c:v>
                </c:pt>
                <c:pt idx="46">
                  <c:v>2.65</c:v>
                </c:pt>
                <c:pt idx="47">
                  <c:v>2.58</c:v>
                </c:pt>
                <c:pt idx="48">
                  <c:v>2.5</c:v>
                </c:pt>
                <c:pt idx="49">
                  <c:v>2.6</c:v>
                </c:pt>
                <c:pt idx="50">
                  <c:v>2.4500000000000002</c:v>
                </c:pt>
                <c:pt idx="51">
                  <c:v>2.5299999999999998</c:v>
                </c:pt>
                <c:pt idx="52">
                  <c:v>2.5499999999999998</c:v>
                </c:pt>
                <c:pt idx="53">
                  <c:v>2.56</c:v>
                </c:pt>
                <c:pt idx="54">
                  <c:v>2.56</c:v>
                </c:pt>
                <c:pt idx="55">
                  <c:v>2.52</c:v>
                </c:pt>
                <c:pt idx="56">
                  <c:v>2.52</c:v>
                </c:pt>
                <c:pt idx="57">
                  <c:v>2.58</c:v>
                </c:pt>
                <c:pt idx="58">
                  <c:v>2.5499999999999998</c:v>
                </c:pt>
                <c:pt idx="59">
                  <c:v>2.52</c:v>
                </c:pt>
                <c:pt idx="60">
                  <c:v>2.52</c:v>
                </c:pt>
                <c:pt idx="61">
                  <c:v>2.44</c:v>
                </c:pt>
                <c:pt idx="62">
                  <c:v>2.4300000000000002</c:v>
                </c:pt>
                <c:pt idx="63">
                  <c:v>2.4700000000000002</c:v>
                </c:pt>
                <c:pt idx="64">
                  <c:v>2.48</c:v>
                </c:pt>
                <c:pt idx="65">
                  <c:v>2.5</c:v>
                </c:pt>
                <c:pt idx="66">
                  <c:v>2.57</c:v>
                </c:pt>
                <c:pt idx="67">
                  <c:v>2.65</c:v>
                </c:pt>
                <c:pt idx="68">
                  <c:v>2.62</c:v>
                </c:pt>
                <c:pt idx="69">
                  <c:v>2.63</c:v>
                </c:pt>
                <c:pt idx="70">
                  <c:v>2.75</c:v>
                </c:pt>
                <c:pt idx="71">
                  <c:v>2.76</c:v>
                </c:pt>
                <c:pt idx="72">
                  <c:v>2.72</c:v>
                </c:pt>
                <c:pt idx="73">
                  <c:v>2.77</c:v>
                </c:pt>
                <c:pt idx="74">
                  <c:v>2.79</c:v>
                </c:pt>
                <c:pt idx="75">
                  <c:v>2.73</c:v>
                </c:pt>
                <c:pt idx="76">
                  <c:v>2.91</c:v>
                </c:pt>
                <c:pt idx="77">
                  <c:v>2.98</c:v>
                </c:pt>
                <c:pt idx="78">
                  <c:v>2.91</c:v>
                </c:pt>
                <c:pt idx="79">
                  <c:v>2.86</c:v>
                </c:pt>
                <c:pt idx="80">
                  <c:v>3</c:v>
                </c:pt>
                <c:pt idx="81">
                  <c:v>2.99</c:v>
                </c:pt>
                <c:pt idx="82">
                  <c:v>2.9</c:v>
                </c:pt>
                <c:pt idx="83">
                  <c:v>2.9</c:v>
                </c:pt>
                <c:pt idx="84">
                  <c:v>2.93</c:v>
                </c:pt>
                <c:pt idx="85">
                  <c:v>2.91</c:v>
                </c:pt>
                <c:pt idx="86">
                  <c:v>2.91</c:v>
                </c:pt>
                <c:pt idx="87">
                  <c:v>2.95</c:v>
                </c:pt>
                <c:pt idx="88">
                  <c:v>2.95</c:v>
                </c:pt>
                <c:pt idx="89">
                  <c:v>2.99</c:v>
                </c:pt>
                <c:pt idx="90">
                  <c:v>2.96</c:v>
                </c:pt>
                <c:pt idx="91">
                  <c:v>2.88</c:v>
                </c:pt>
                <c:pt idx="92">
                  <c:v>2.86</c:v>
                </c:pt>
                <c:pt idx="93">
                  <c:v>2.84</c:v>
                </c:pt>
                <c:pt idx="94">
                  <c:v>2.78</c:v>
                </c:pt>
                <c:pt idx="95">
                  <c:v>2.87</c:v>
                </c:pt>
                <c:pt idx="96">
                  <c:v>2.91</c:v>
                </c:pt>
                <c:pt idx="97">
                  <c:v>2.85</c:v>
                </c:pt>
                <c:pt idx="98">
                  <c:v>2.91</c:v>
                </c:pt>
                <c:pt idx="99">
                  <c:v>3.02</c:v>
                </c:pt>
                <c:pt idx="100">
                  <c:v>3.09</c:v>
                </c:pt>
                <c:pt idx="101">
                  <c:v>3.01</c:v>
                </c:pt>
                <c:pt idx="102">
                  <c:v>3.01</c:v>
                </c:pt>
                <c:pt idx="103">
                  <c:v>2.98</c:v>
                </c:pt>
                <c:pt idx="104">
                  <c:v>3.11</c:v>
                </c:pt>
                <c:pt idx="105">
                  <c:v>3.13</c:v>
                </c:pt>
                <c:pt idx="106">
                  <c:v>3.13</c:v>
                </c:pt>
                <c:pt idx="107">
                  <c:v>3.23</c:v>
                </c:pt>
                <c:pt idx="108">
                  <c:v>3.36</c:v>
                </c:pt>
                <c:pt idx="109">
                  <c:v>3.31</c:v>
                </c:pt>
                <c:pt idx="110">
                  <c:v>3.25</c:v>
                </c:pt>
                <c:pt idx="111">
                  <c:v>3.24</c:v>
                </c:pt>
                <c:pt idx="112">
                  <c:v>3.23</c:v>
                </c:pt>
                <c:pt idx="113">
                  <c:v>3.15</c:v>
                </c:pt>
                <c:pt idx="114">
                  <c:v>3.21</c:v>
                </c:pt>
                <c:pt idx="115">
                  <c:v>3.36</c:v>
                </c:pt>
                <c:pt idx="116">
                  <c:v>3.3</c:v>
                </c:pt>
                <c:pt idx="117">
                  <c:v>3.4</c:v>
                </c:pt>
                <c:pt idx="118">
                  <c:v>3.62</c:v>
                </c:pt>
                <c:pt idx="119">
                  <c:v>3.75</c:v>
                </c:pt>
                <c:pt idx="120">
                  <c:v>3.79</c:v>
                </c:pt>
                <c:pt idx="121">
                  <c:v>3.76</c:v>
                </c:pt>
                <c:pt idx="122">
                  <c:v>3.67</c:v>
                </c:pt>
                <c:pt idx="123">
                  <c:v>3.68</c:v>
                </c:pt>
                <c:pt idx="124">
                  <c:v>3.66</c:v>
                </c:pt>
                <c:pt idx="125">
                  <c:v>3.56</c:v>
                </c:pt>
                <c:pt idx="126">
                  <c:v>3.71</c:v>
                </c:pt>
                <c:pt idx="127">
                  <c:v>3.7</c:v>
                </c:pt>
                <c:pt idx="128">
                  <c:v>3.78</c:v>
                </c:pt>
                <c:pt idx="129">
                  <c:v>3.8</c:v>
                </c:pt>
                <c:pt idx="130">
                  <c:v>3.68</c:v>
                </c:pt>
                <c:pt idx="131">
                  <c:v>3.7</c:v>
                </c:pt>
                <c:pt idx="132">
                  <c:v>3.75</c:v>
                </c:pt>
                <c:pt idx="133">
                  <c:v>3.82</c:v>
                </c:pt>
                <c:pt idx="134">
                  <c:v>3.94</c:v>
                </c:pt>
                <c:pt idx="135">
                  <c:v>4.0199999999999996</c:v>
                </c:pt>
                <c:pt idx="136">
                  <c:v>4.1100000000000003</c:v>
                </c:pt>
                <c:pt idx="137">
                  <c:v>4.09</c:v>
                </c:pt>
                <c:pt idx="138">
                  <c:v>4.1500000000000004</c:v>
                </c:pt>
                <c:pt idx="139">
                  <c:v>4.0999999999999996</c:v>
                </c:pt>
                <c:pt idx="140">
                  <c:v>4.03</c:v>
                </c:pt>
                <c:pt idx="141">
                  <c:v>3.94</c:v>
                </c:pt>
                <c:pt idx="142">
                  <c:v>4.0199999999999996</c:v>
                </c:pt>
                <c:pt idx="143">
                  <c:v>4.0599999999999996</c:v>
                </c:pt>
                <c:pt idx="144">
                  <c:v>4.2</c:v>
                </c:pt>
                <c:pt idx="145">
                  <c:v>4.2699999999999996</c:v>
                </c:pt>
                <c:pt idx="146">
                  <c:v>4.21</c:v>
                </c:pt>
                <c:pt idx="147">
                  <c:v>4.24</c:v>
                </c:pt>
                <c:pt idx="148">
                  <c:v>4.12</c:v>
                </c:pt>
                <c:pt idx="149">
                  <c:v>4.07</c:v>
                </c:pt>
                <c:pt idx="150">
                  <c:v>4.0999999999999996</c:v>
                </c:pt>
                <c:pt idx="151">
                  <c:v>3.95</c:v>
                </c:pt>
                <c:pt idx="152">
                  <c:v>3.93</c:v>
                </c:pt>
                <c:pt idx="153">
                  <c:v>3.92</c:v>
                </c:pt>
                <c:pt idx="154">
                  <c:v>3.86</c:v>
                </c:pt>
                <c:pt idx="155">
                  <c:v>3.83</c:v>
                </c:pt>
                <c:pt idx="156">
                  <c:v>3.94</c:v>
                </c:pt>
                <c:pt idx="157">
                  <c:v>3.93</c:v>
                </c:pt>
                <c:pt idx="158">
                  <c:v>3.95</c:v>
                </c:pt>
                <c:pt idx="159">
                  <c:v>4.03</c:v>
                </c:pt>
                <c:pt idx="160">
                  <c:v>4.07</c:v>
                </c:pt>
                <c:pt idx="161">
                  <c:v>4.3499999999999996</c:v>
                </c:pt>
                <c:pt idx="162">
                  <c:v>4.33</c:v>
                </c:pt>
                <c:pt idx="163">
                  <c:v>4.45</c:v>
                </c:pt>
                <c:pt idx="164">
                  <c:v>4.6500000000000004</c:v>
                </c:pt>
                <c:pt idx="165">
                  <c:v>4.7699999999999996</c:v>
                </c:pt>
                <c:pt idx="166">
                  <c:v>4.71</c:v>
                </c:pt>
                <c:pt idx="167">
                  <c:v>4.66</c:v>
                </c:pt>
                <c:pt idx="168">
                  <c:v>4.97</c:v>
                </c:pt>
                <c:pt idx="169">
                  <c:v>5.13</c:v>
                </c:pt>
                <c:pt idx="170">
                  <c:v>5.21</c:v>
                </c:pt>
                <c:pt idx="171">
                  <c:v>5.39</c:v>
                </c:pt>
                <c:pt idx="172">
                  <c:v>5.66</c:v>
                </c:pt>
                <c:pt idx="173">
                  <c:v>5.52</c:v>
                </c:pt>
                <c:pt idx="174">
                  <c:v>5.32</c:v>
                </c:pt>
                <c:pt idx="175">
                  <c:v>5.25</c:v>
                </c:pt>
                <c:pt idx="176">
                  <c:v>4.96</c:v>
                </c:pt>
                <c:pt idx="177">
                  <c:v>4.92</c:v>
                </c:pt>
                <c:pt idx="178">
                  <c:v>4.9400000000000004</c:v>
                </c:pt>
                <c:pt idx="179">
                  <c:v>5.0999999999999996</c:v>
                </c:pt>
                <c:pt idx="180">
                  <c:v>5.53</c:v>
                </c:pt>
                <c:pt idx="181">
                  <c:v>5.94</c:v>
                </c:pt>
                <c:pt idx="182">
                  <c:v>5.4770000000000003</c:v>
                </c:pt>
                <c:pt idx="183">
                  <c:v>5.867</c:v>
                </c:pt>
                <c:pt idx="184">
                  <c:v>5.5772000000000004</c:v>
                </c:pt>
                <c:pt idx="185">
                  <c:v>5.8738999999999999</c:v>
                </c:pt>
                <c:pt idx="186">
                  <c:v>6.2253999999999996</c:v>
                </c:pt>
                <c:pt idx="187">
                  <c:v>6.17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3D-4463-8C8A-4000A2D9C5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Spot LNG (Asia)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Sheet1!$A$2:$A$189</c:f>
              <c:numCache>
                <c:formatCode>m/d/yyyy</c:formatCode>
                <c:ptCount val="188"/>
                <c:pt idx="0">
                  <c:v>44200</c:v>
                </c:pt>
                <c:pt idx="1">
                  <c:v>44201</c:v>
                </c:pt>
                <c:pt idx="2">
                  <c:v>44202</c:v>
                </c:pt>
                <c:pt idx="3">
                  <c:v>44203</c:v>
                </c:pt>
                <c:pt idx="4">
                  <c:v>44204</c:v>
                </c:pt>
                <c:pt idx="5">
                  <c:v>44207</c:v>
                </c:pt>
                <c:pt idx="6">
                  <c:v>44208</c:v>
                </c:pt>
                <c:pt idx="7">
                  <c:v>44209</c:v>
                </c:pt>
                <c:pt idx="8">
                  <c:v>44210</c:v>
                </c:pt>
                <c:pt idx="9">
                  <c:v>44211</c:v>
                </c:pt>
                <c:pt idx="10">
                  <c:v>44215</c:v>
                </c:pt>
                <c:pt idx="11">
                  <c:v>44216</c:v>
                </c:pt>
                <c:pt idx="12">
                  <c:v>44217</c:v>
                </c:pt>
                <c:pt idx="13">
                  <c:v>44218</c:v>
                </c:pt>
                <c:pt idx="14">
                  <c:v>44221</c:v>
                </c:pt>
                <c:pt idx="15">
                  <c:v>44222</c:v>
                </c:pt>
                <c:pt idx="16">
                  <c:v>44223</c:v>
                </c:pt>
                <c:pt idx="17">
                  <c:v>44224</c:v>
                </c:pt>
                <c:pt idx="18">
                  <c:v>44225</c:v>
                </c:pt>
                <c:pt idx="19">
                  <c:v>44228</c:v>
                </c:pt>
                <c:pt idx="20">
                  <c:v>44229</c:v>
                </c:pt>
                <c:pt idx="21">
                  <c:v>44230</c:v>
                </c:pt>
                <c:pt idx="22">
                  <c:v>44231</c:v>
                </c:pt>
                <c:pt idx="23">
                  <c:v>44232</c:v>
                </c:pt>
                <c:pt idx="24">
                  <c:v>44235</c:v>
                </c:pt>
                <c:pt idx="25">
                  <c:v>44236</c:v>
                </c:pt>
                <c:pt idx="26">
                  <c:v>44237</c:v>
                </c:pt>
                <c:pt idx="27">
                  <c:v>44238</c:v>
                </c:pt>
                <c:pt idx="28">
                  <c:v>44243</c:v>
                </c:pt>
                <c:pt idx="29">
                  <c:v>44244</c:v>
                </c:pt>
                <c:pt idx="30">
                  <c:v>44245</c:v>
                </c:pt>
                <c:pt idx="31">
                  <c:v>44246</c:v>
                </c:pt>
                <c:pt idx="32">
                  <c:v>44249</c:v>
                </c:pt>
                <c:pt idx="33">
                  <c:v>44250</c:v>
                </c:pt>
                <c:pt idx="34">
                  <c:v>44251</c:v>
                </c:pt>
                <c:pt idx="35">
                  <c:v>44252</c:v>
                </c:pt>
                <c:pt idx="36">
                  <c:v>44253</c:v>
                </c:pt>
                <c:pt idx="37">
                  <c:v>44256</c:v>
                </c:pt>
                <c:pt idx="38">
                  <c:v>44257</c:v>
                </c:pt>
                <c:pt idx="39">
                  <c:v>44258</c:v>
                </c:pt>
                <c:pt idx="40">
                  <c:v>44259</c:v>
                </c:pt>
                <c:pt idx="41">
                  <c:v>44260</c:v>
                </c:pt>
                <c:pt idx="42">
                  <c:v>44263</c:v>
                </c:pt>
                <c:pt idx="43">
                  <c:v>44264</c:v>
                </c:pt>
                <c:pt idx="44">
                  <c:v>44265</c:v>
                </c:pt>
                <c:pt idx="45">
                  <c:v>44266</c:v>
                </c:pt>
                <c:pt idx="46">
                  <c:v>44267</c:v>
                </c:pt>
                <c:pt idx="47">
                  <c:v>44270</c:v>
                </c:pt>
                <c:pt idx="48">
                  <c:v>44271</c:v>
                </c:pt>
                <c:pt idx="49">
                  <c:v>44272</c:v>
                </c:pt>
                <c:pt idx="50">
                  <c:v>44273</c:v>
                </c:pt>
                <c:pt idx="51">
                  <c:v>44274</c:v>
                </c:pt>
                <c:pt idx="52">
                  <c:v>44277</c:v>
                </c:pt>
                <c:pt idx="53">
                  <c:v>44278</c:v>
                </c:pt>
                <c:pt idx="54">
                  <c:v>44279</c:v>
                </c:pt>
                <c:pt idx="55">
                  <c:v>44280</c:v>
                </c:pt>
                <c:pt idx="56">
                  <c:v>44281</c:v>
                </c:pt>
                <c:pt idx="57">
                  <c:v>44284</c:v>
                </c:pt>
                <c:pt idx="58">
                  <c:v>44285</c:v>
                </c:pt>
                <c:pt idx="59">
                  <c:v>44286</c:v>
                </c:pt>
                <c:pt idx="60">
                  <c:v>44287</c:v>
                </c:pt>
                <c:pt idx="61">
                  <c:v>44292</c:v>
                </c:pt>
                <c:pt idx="62">
                  <c:v>44293</c:v>
                </c:pt>
                <c:pt idx="63">
                  <c:v>44294</c:v>
                </c:pt>
                <c:pt idx="64">
                  <c:v>44295</c:v>
                </c:pt>
                <c:pt idx="65">
                  <c:v>44298</c:v>
                </c:pt>
                <c:pt idx="66">
                  <c:v>44299</c:v>
                </c:pt>
                <c:pt idx="67">
                  <c:v>44300</c:v>
                </c:pt>
                <c:pt idx="68">
                  <c:v>44301</c:v>
                </c:pt>
                <c:pt idx="69">
                  <c:v>44302</c:v>
                </c:pt>
                <c:pt idx="70">
                  <c:v>44305</c:v>
                </c:pt>
                <c:pt idx="71">
                  <c:v>44306</c:v>
                </c:pt>
                <c:pt idx="72">
                  <c:v>44307</c:v>
                </c:pt>
                <c:pt idx="73">
                  <c:v>44308</c:v>
                </c:pt>
                <c:pt idx="74">
                  <c:v>44309</c:v>
                </c:pt>
                <c:pt idx="75">
                  <c:v>44312</c:v>
                </c:pt>
                <c:pt idx="76">
                  <c:v>44313</c:v>
                </c:pt>
                <c:pt idx="77">
                  <c:v>44314</c:v>
                </c:pt>
                <c:pt idx="78">
                  <c:v>44315</c:v>
                </c:pt>
                <c:pt idx="79">
                  <c:v>44316</c:v>
                </c:pt>
                <c:pt idx="80">
                  <c:v>44320</c:v>
                </c:pt>
                <c:pt idx="81">
                  <c:v>44321</c:v>
                </c:pt>
                <c:pt idx="82">
                  <c:v>44322</c:v>
                </c:pt>
                <c:pt idx="83">
                  <c:v>44323</c:v>
                </c:pt>
                <c:pt idx="84">
                  <c:v>44326</c:v>
                </c:pt>
                <c:pt idx="85">
                  <c:v>44327</c:v>
                </c:pt>
                <c:pt idx="86">
                  <c:v>44328</c:v>
                </c:pt>
                <c:pt idx="87">
                  <c:v>44329</c:v>
                </c:pt>
                <c:pt idx="88">
                  <c:v>44330</c:v>
                </c:pt>
                <c:pt idx="89">
                  <c:v>44333</c:v>
                </c:pt>
                <c:pt idx="90">
                  <c:v>44334</c:v>
                </c:pt>
                <c:pt idx="91">
                  <c:v>44335</c:v>
                </c:pt>
                <c:pt idx="92">
                  <c:v>44336</c:v>
                </c:pt>
                <c:pt idx="93">
                  <c:v>44337</c:v>
                </c:pt>
                <c:pt idx="94">
                  <c:v>44340</c:v>
                </c:pt>
                <c:pt idx="95">
                  <c:v>44341</c:v>
                </c:pt>
                <c:pt idx="96">
                  <c:v>44342</c:v>
                </c:pt>
                <c:pt idx="97">
                  <c:v>44343</c:v>
                </c:pt>
                <c:pt idx="98">
                  <c:v>44344</c:v>
                </c:pt>
                <c:pt idx="99">
                  <c:v>44348</c:v>
                </c:pt>
                <c:pt idx="100">
                  <c:v>44349</c:v>
                </c:pt>
                <c:pt idx="101">
                  <c:v>44350</c:v>
                </c:pt>
                <c:pt idx="102">
                  <c:v>44351</c:v>
                </c:pt>
                <c:pt idx="103">
                  <c:v>44354</c:v>
                </c:pt>
                <c:pt idx="104">
                  <c:v>44355</c:v>
                </c:pt>
                <c:pt idx="105">
                  <c:v>44356</c:v>
                </c:pt>
                <c:pt idx="106">
                  <c:v>44357</c:v>
                </c:pt>
                <c:pt idx="107">
                  <c:v>44358</c:v>
                </c:pt>
                <c:pt idx="108">
                  <c:v>44361</c:v>
                </c:pt>
                <c:pt idx="109">
                  <c:v>44362</c:v>
                </c:pt>
                <c:pt idx="110">
                  <c:v>44363</c:v>
                </c:pt>
                <c:pt idx="111">
                  <c:v>44364</c:v>
                </c:pt>
                <c:pt idx="112">
                  <c:v>44365</c:v>
                </c:pt>
                <c:pt idx="113">
                  <c:v>44368</c:v>
                </c:pt>
                <c:pt idx="114">
                  <c:v>44369</c:v>
                </c:pt>
                <c:pt idx="115">
                  <c:v>44370</c:v>
                </c:pt>
                <c:pt idx="116">
                  <c:v>44371</c:v>
                </c:pt>
                <c:pt idx="117">
                  <c:v>44372</c:v>
                </c:pt>
                <c:pt idx="118">
                  <c:v>44375</c:v>
                </c:pt>
                <c:pt idx="119">
                  <c:v>44376</c:v>
                </c:pt>
                <c:pt idx="120">
                  <c:v>44377</c:v>
                </c:pt>
                <c:pt idx="121">
                  <c:v>44378</c:v>
                </c:pt>
                <c:pt idx="122">
                  <c:v>44379</c:v>
                </c:pt>
                <c:pt idx="123">
                  <c:v>44383</c:v>
                </c:pt>
                <c:pt idx="124">
                  <c:v>44384</c:v>
                </c:pt>
                <c:pt idx="125">
                  <c:v>44385</c:v>
                </c:pt>
                <c:pt idx="126">
                  <c:v>44386</c:v>
                </c:pt>
                <c:pt idx="127">
                  <c:v>44389</c:v>
                </c:pt>
                <c:pt idx="128">
                  <c:v>44390</c:v>
                </c:pt>
                <c:pt idx="129">
                  <c:v>44391</c:v>
                </c:pt>
                <c:pt idx="130">
                  <c:v>44392</c:v>
                </c:pt>
                <c:pt idx="131">
                  <c:v>44393</c:v>
                </c:pt>
                <c:pt idx="132">
                  <c:v>44396</c:v>
                </c:pt>
                <c:pt idx="133">
                  <c:v>44397</c:v>
                </c:pt>
                <c:pt idx="134">
                  <c:v>44398</c:v>
                </c:pt>
                <c:pt idx="135">
                  <c:v>44399</c:v>
                </c:pt>
                <c:pt idx="136">
                  <c:v>44400</c:v>
                </c:pt>
                <c:pt idx="137">
                  <c:v>44403</c:v>
                </c:pt>
                <c:pt idx="138">
                  <c:v>44404</c:v>
                </c:pt>
                <c:pt idx="139">
                  <c:v>44405</c:v>
                </c:pt>
                <c:pt idx="140">
                  <c:v>44406</c:v>
                </c:pt>
                <c:pt idx="141">
                  <c:v>44407</c:v>
                </c:pt>
                <c:pt idx="142">
                  <c:v>44410</c:v>
                </c:pt>
                <c:pt idx="143">
                  <c:v>44411</c:v>
                </c:pt>
                <c:pt idx="144">
                  <c:v>44412</c:v>
                </c:pt>
                <c:pt idx="145">
                  <c:v>44413</c:v>
                </c:pt>
                <c:pt idx="146">
                  <c:v>44414</c:v>
                </c:pt>
                <c:pt idx="147">
                  <c:v>44417</c:v>
                </c:pt>
                <c:pt idx="148">
                  <c:v>44418</c:v>
                </c:pt>
                <c:pt idx="149">
                  <c:v>44419</c:v>
                </c:pt>
                <c:pt idx="150">
                  <c:v>44420</c:v>
                </c:pt>
                <c:pt idx="151">
                  <c:v>44421</c:v>
                </c:pt>
                <c:pt idx="152">
                  <c:v>44424</c:v>
                </c:pt>
                <c:pt idx="153">
                  <c:v>44425</c:v>
                </c:pt>
                <c:pt idx="154">
                  <c:v>44426</c:v>
                </c:pt>
                <c:pt idx="155">
                  <c:v>44427</c:v>
                </c:pt>
                <c:pt idx="156">
                  <c:v>44428</c:v>
                </c:pt>
                <c:pt idx="157">
                  <c:v>44431</c:v>
                </c:pt>
                <c:pt idx="158">
                  <c:v>44432</c:v>
                </c:pt>
                <c:pt idx="159">
                  <c:v>44433</c:v>
                </c:pt>
                <c:pt idx="160">
                  <c:v>44434</c:v>
                </c:pt>
                <c:pt idx="161">
                  <c:v>44435</c:v>
                </c:pt>
                <c:pt idx="162">
                  <c:v>44439</c:v>
                </c:pt>
                <c:pt idx="163">
                  <c:v>44440</c:v>
                </c:pt>
                <c:pt idx="164">
                  <c:v>44441</c:v>
                </c:pt>
                <c:pt idx="165">
                  <c:v>44442</c:v>
                </c:pt>
                <c:pt idx="166">
                  <c:v>44446</c:v>
                </c:pt>
                <c:pt idx="167">
                  <c:v>44447</c:v>
                </c:pt>
                <c:pt idx="168">
                  <c:v>44448</c:v>
                </c:pt>
                <c:pt idx="169">
                  <c:v>44449</c:v>
                </c:pt>
                <c:pt idx="170">
                  <c:v>44452</c:v>
                </c:pt>
                <c:pt idx="171">
                  <c:v>44453</c:v>
                </c:pt>
                <c:pt idx="172">
                  <c:v>44454</c:v>
                </c:pt>
                <c:pt idx="173">
                  <c:v>44455</c:v>
                </c:pt>
                <c:pt idx="174">
                  <c:v>44456</c:v>
                </c:pt>
                <c:pt idx="175">
                  <c:v>44459</c:v>
                </c:pt>
                <c:pt idx="176">
                  <c:v>44460</c:v>
                </c:pt>
                <c:pt idx="177">
                  <c:v>44461</c:v>
                </c:pt>
                <c:pt idx="178">
                  <c:v>44462</c:v>
                </c:pt>
                <c:pt idx="179">
                  <c:v>44463</c:v>
                </c:pt>
                <c:pt idx="180">
                  <c:v>44466</c:v>
                </c:pt>
                <c:pt idx="181">
                  <c:v>44467</c:v>
                </c:pt>
                <c:pt idx="182">
                  <c:v>44468</c:v>
                </c:pt>
                <c:pt idx="183">
                  <c:v>44469</c:v>
                </c:pt>
                <c:pt idx="184">
                  <c:v>44470</c:v>
                </c:pt>
                <c:pt idx="185">
                  <c:v>44473</c:v>
                </c:pt>
                <c:pt idx="186">
                  <c:v>44474</c:v>
                </c:pt>
                <c:pt idx="187">
                  <c:v>44475</c:v>
                </c:pt>
              </c:numCache>
            </c:numRef>
          </c:cat>
          <c:val>
            <c:numRef>
              <c:f>Sheet1!$D$2:$D$189</c:f>
              <c:numCache>
                <c:formatCode>General</c:formatCode>
                <c:ptCount val="188"/>
                <c:pt idx="0">
                  <c:v>14.1</c:v>
                </c:pt>
                <c:pt idx="1">
                  <c:v>15.65</c:v>
                </c:pt>
                <c:pt idx="2">
                  <c:v>17.149999999999999</c:v>
                </c:pt>
                <c:pt idx="3">
                  <c:v>18.75</c:v>
                </c:pt>
                <c:pt idx="4">
                  <c:v>19.25</c:v>
                </c:pt>
                <c:pt idx="5">
                  <c:v>19.75</c:v>
                </c:pt>
                <c:pt idx="6">
                  <c:v>22.25</c:v>
                </c:pt>
                <c:pt idx="7">
                  <c:v>31</c:v>
                </c:pt>
                <c:pt idx="8">
                  <c:v>29.5</c:v>
                </c:pt>
                <c:pt idx="9">
                  <c:v>22.25</c:v>
                </c:pt>
                <c:pt idx="10">
                  <c:v>9</c:v>
                </c:pt>
                <c:pt idx="11">
                  <c:v>8.75</c:v>
                </c:pt>
                <c:pt idx="12">
                  <c:v>7.75</c:v>
                </c:pt>
                <c:pt idx="13">
                  <c:v>8.75</c:v>
                </c:pt>
                <c:pt idx="14">
                  <c:v>8.4</c:v>
                </c:pt>
                <c:pt idx="15">
                  <c:v>8.2750000000000004</c:v>
                </c:pt>
                <c:pt idx="16">
                  <c:v>8.125</c:v>
                </c:pt>
                <c:pt idx="17">
                  <c:v>7.8250000000000002</c:v>
                </c:pt>
                <c:pt idx="18">
                  <c:v>7.8250000000000002</c:v>
                </c:pt>
                <c:pt idx="19">
                  <c:v>7.9249999999999998</c:v>
                </c:pt>
                <c:pt idx="20">
                  <c:v>8.3000000000000007</c:v>
                </c:pt>
                <c:pt idx="21">
                  <c:v>7.7</c:v>
                </c:pt>
                <c:pt idx="22">
                  <c:v>7.65</c:v>
                </c:pt>
                <c:pt idx="23">
                  <c:v>7.65</c:v>
                </c:pt>
                <c:pt idx="24">
                  <c:v>7.6</c:v>
                </c:pt>
                <c:pt idx="25">
                  <c:v>7.55</c:v>
                </c:pt>
                <c:pt idx="26">
                  <c:v>7.35</c:v>
                </c:pt>
                <c:pt idx="27">
                  <c:v>7.15</c:v>
                </c:pt>
                <c:pt idx="28">
                  <c:v>6.15</c:v>
                </c:pt>
                <c:pt idx="29">
                  <c:v>5.95</c:v>
                </c:pt>
                <c:pt idx="30">
                  <c:v>5.85</c:v>
                </c:pt>
                <c:pt idx="31">
                  <c:v>6.35</c:v>
                </c:pt>
                <c:pt idx="32">
                  <c:v>6.4</c:v>
                </c:pt>
                <c:pt idx="33">
                  <c:v>6.25</c:v>
                </c:pt>
                <c:pt idx="34">
                  <c:v>6.15</c:v>
                </c:pt>
                <c:pt idx="35">
                  <c:v>5.95</c:v>
                </c:pt>
                <c:pt idx="36">
                  <c:v>5.95</c:v>
                </c:pt>
                <c:pt idx="37">
                  <c:v>5.65</c:v>
                </c:pt>
                <c:pt idx="38">
                  <c:v>5.55</c:v>
                </c:pt>
                <c:pt idx="39">
                  <c:v>5.55</c:v>
                </c:pt>
                <c:pt idx="40">
                  <c:v>5.65</c:v>
                </c:pt>
                <c:pt idx="41">
                  <c:v>5.65</c:v>
                </c:pt>
                <c:pt idx="42">
                  <c:v>5.65</c:v>
                </c:pt>
                <c:pt idx="43">
                  <c:v>5.95</c:v>
                </c:pt>
                <c:pt idx="44">
                  <c:v>6.05</c:v>
                </c:pt>
                <c:pt idx="45">
                  <c:v>6.25</c:v>
                </c:pt>
                <c:pt idx="46">
                  <c:v>6.25</c:v>
                </c:pt>
                <c:pt idx="47">
                  <c:v>6.65</c:v>
                </c:pt>
                <c:pt idx="48">
                  <c:v>6.65</c:v>
                </c:pt>
                <c:pt idx="49">
                  <c:v>6.45</c:v>
                </c:pt>
                <c:pt idx="50">
                  <c:v>6.45</c:v>
                </c:pt>
                <c:pt idx="51">
                  <c:v>6.45</c:v>
                </c:pt>
                <c:pt idx="52">
                  <c:v>6.35</c:v>
                </c:pt>
                <c:pt idx="53">
                  <c:v>6.45</c:v>
                </c:pt>
                <c:pt idx="54">
                  <c:v>6.7249999999999996</c:v>
                </c:pt>
                <c:pt idx="55">
                  <c:v>6.7249999999999996</c:v>
                </c:pt>
                <c:pt idx="56">
                  <c:v>6.7750000000000004</c:v>
                </c:pt>
                <c:pt idx="57">
                  <c:v>6.6749999999999998</c:v>
                </c:pt>
                <c:pt idx="58">
                  <c:v>6.6749999999999998</c:v>
                </c:pt>
                <c:pt idx="59">
                  <c:v>6.95</c:v>
                </c:pt>
                <c:pt idx="60">
                  <c:v>7</c:v>
                </c:pt>
                <c:pt idx="61">
                  <c:v>7.15</c:v>
                </c:pt>
                <c:pt idx="62">
                  <c:v>7.25</c:v>
                </c:pt>
                <c:pt idx="63">
                  <c:v>7.25</c:v>
                </c:pt>
                <c:pt idx="64">
                  <c:v>7.25</c:v>
                </c:pt>
                <c:pt idx="65">
                  <c:v>7.25</c:v>
                </c:pt>
                <c:pt idx="66">
                  <c:v>7.4</c:v>
                </c:pt>
                <c:pt idx="67">
                  <c:v>7.4</c:v>
                </c:pt>
                <c:pt idx="68">
                  <c:v>7.4</c:v>
                </c:pt>
                <c:pt idx="69">
                  <c:v>7.65</c:v>
                </c:pt>
                <c:pt idx="70">
                  <c:v>8.1999999999999993</c:v>
                </c:pt>
                <c:pt idx="71">
                  <c:v>8.4</c:v>
                </c:pt>
                <c:pt idx="72">
                  <c:v>8.4</c:v>
                </c:pt>
                <c:pt idx="73">
                  <c:v>8.6999999999999993</c:v>
                </c:pt>
                <c:pt idx="74">
                  <c:v>8.6999999999999993</c:v>
                </c:pt>
                <c:pt idx="75">
                  <c:v>8.4</c:v>
                </c:pt>
                <c:pt idx="76">
                  <c:v>8.3000000000000007</c:v>
                </c:pt>
                <c:pt idx="77">
                  <c:v>8.3000000000000007</c:v>
                </c:pt>
                <c:pt idx="78">
                  <c:v>8.75</c:v>
                </c:pt>
                <c:pt idx="79">
                  <c:v>8.8000000000000007</c:v>
                </c:pt>
                <c:pt idx="80">
                  <c:v>9.3249999999999993</c:v>
                </c:pt>
                <c:pt idx="81">
                  <c:v>9.4250000000000007</c:v>
                </c:pt>
                <c:pt idx="82">
                  <c:v>9.4250000000000007</c:v>
                </c:pt>
                <c:pt idx="83">
                  <c:v>9.5250000000000004</c:v>
                </c:pt>
                <c:pt idx="84">
                  <c:v>9.625</c:v>
                </c:pt>
                <c:pt idx="85">
                  <c:v>9.9749999999999996</c:v>
                </c:pt>
                <c:pt idx="86">
                  <c:v>10.074999999999999</c:v>
                </c:pt>
                <c:pt idx="87">
                  <c:v>10.3</c:v>
                </c:pt>
                <c:pt idx="88">
                  <c:v>10.3</c:v>
                </c:pt>
                <c:pt idx="89">
                  <c:v>10.4</c:v>
                </c:pt>
                <c:pt idx="90">
                  <c:v>10.45</c:v>
                </c:pt>
                <c:pt idx="91">
                  <c:v>10.199999999999999</c:v>
                </c:pt>
                <c:pt idx="92">
                  <c:v>9.1999999999999993</c:v>
                </c:pt>
                <c:pt idx="93">
                  <c:v>10.1</c:v>
                </c:pt>
                <c:pt idx="94">
                  <c:v>10</c:v>
                </c:pt>
                <c:pt idx="95">
                  <c:v>10</c:v>
                </c:pt>
                <c:pt idx="96">
                  <c:v>10.4</c:v>
                </c:pt>
                <c:pt idx="97">
                  <c:v>10.45</c:v>
                </c:pt>
                <c:pt idx="98">
                  <c:v>10.45</c:v>
                </c:pt>
                <c:pt idx="99">
                  <c:v>10.45</c:v>
                </c:pt>
                <c:pt idx="100">
                  <c:v>10.85</c:v>
                </c:pt>
                <c:pt idx="101">
                  <c:v>10.7</c:v>
                </c:pt>
                <c:pt idx="102">
                  <c:v>10.8</c:v>
                </c:pt>
                <c:pt idx="103">
                  <c:v>10.8</c:v>
                </c:pt>
                <c:pt idx="104">
                  <c:v>10.9</c:v>
                </c:pt>
                <c:pt idx="105">
                  <c:v>11.3</c:v>
                </c:pt>
                <c:pt idx="106">
                  <c:v>11.4</c:v>
                </c:pt>
                <c:pt idx="107">
                  <c:v>12.074999999999999</c:v>
                </c:pt>
                <c:pt idx="108">
                  <c:v>12.074999999999999</c:v>
                </c:pt>
                <c:pt idx="109">
                  <c:v>12.225</c:v>
                </c:pt>
                <c:pt idx="110">
                  <c:v>12.1</c:v>
                </c:pt>
                <c:pt idx="111">
                  <c:v>11.75</c:v>
                </c:pt>
                <c:pt idx="112">
                  <c:v>11.7</c:v>
                </c:pt>
                <c:pt idx="113">
                  <c:v>11.8</c:v>
                </c:pt>
                <c:pt idx="114">
                  <c:v>12.025</c:v>
                </c:pt>
                <c:pt idx="115">
                  <c:v>12.425000000000001</c:v>
                </c:pt>
                <c:pt idx="116">
                  <c:v>12.525</c:v>
                </c:pt>
                <c:pt idx="117">
                  <c:v>12.625</c:v>
                </c:pt>
                <c:pt idx="118">
                  <c:v>12.625</c:v>
                </c:pt>
                <c:pt idx="119">
                  <c:v>12.725</c:v>
                </c:pt>
                <c:pt idx="120">
                  <c:v>12.824999999999999</c:v>
                </c:pt>
                <c:pt idx="121">
                  <c:v>13.074999999999999</c:v>
                </c:pt>
                <c:pt idx="122">
                  <c:v>14.05</c:v>
                </c:pt>
                <c:pt idx="123">
                  <c:v>14.25</c:v>
                </c:pt>
                <c:pt idx="124">
                  <c:v>13.05</c:v>
                </c:pt>
                <c:pt idx="125">
                  <c:v>13.05</c:v>
                </c:pt>
                <c:pt idx="126">
                  <c:v>13.1</c:v>
                </c:pt>
                <c:pt idx="127">
                  <c:v>14.15</c:v>
                </c:pt>
                <c:pt idx="128">
                  <c:v>13.65</c:v>
                </c:pt>
                <c:pt idx="129">
                  <c:v>13.65</c:v>
                </c:pt>
                <c:pt idx="130">
                  <c:v>13.65</c:v>
                </c:pt>
                <c:pt idx="131">
                  <c:v>13.35</c:v>
                </c:pt>
                <c:pt idx="132">
                  <c:v>13.35</c:v>
                </c:pt>
                <c:pt idx="133">
                  <c:v>13.35</c:v>
                </c:pt>
                <c:pt idx="134">
                  <c:v>13.35</c:v>
                </c:pt>
                <c:pt idx="135">
                  <c:v>14.35</c:v>
                </c:pt>
                <c:pt idx="136">
                  <c:v>14.8</c:v>
                </c:pt>
                <c:pt idx="137">
                  <c:v>14.2</c:v>
                </c:pt>
                <c:pt idx="138">
                  <c:v>14.5</c:v>
                </c:pt>
                <c:pt idx="139">
                  <c:v>14.5</c:v>
                </c:pt>
                <c:pt idx="140">
                  <c:v>15.125</c:v>
                </c:pt>
                <c:pt idx="141">
                  <c:v>15.375</c:v>
                </c:pt>
                <c:pt idx="142">
                  <c:v>15.475</c:v>
                </c:pt>
                <c:pt idx="143">
                  <c:v>15.475</c:v>
                </c:pt>
                <c:pt idx="144">
                  <c:v>15.55</c:v>
                </c:pt>
                <c:pt idx="145">
                  <c:v>15.85</c:v>
                </c:pt>
                <c:pt idx="146">
                  <c:v>16.100000000000001</c:v>
                </c:pt>
                <c:pt idx="147">
                  <c:v>16.100000000000001</c:v>
                </c:pt>
                <c:pt idx="148">
                  <c:v>16.5</c:v>
                </c:pt>
                <c:pt idx="149">
                  <c:v>16.5</c:v>
                </c:pt>
                <c:pt idx="150">
                  <c:v>16.95</c:v>
                </c:pt>
                <c:pt idx="151">
                  <c:v>16.850000000000001</c:v>
                </c:pt>
                <c:pt idx="152">
                  <c:v>16.850000000000001</c:v>
                </c:pt>
                <c:pt idx="153">
                  <c:v>17.55</c:v>
                </c:pt>
                <c:pt idx="154">
                  <c:v>17.05</c:v>
                </c:pt>
                <c:pt idx="155">
                  <c:v>16.399999999999999</c:v>
                </c:pt>
                <c:pt idx="156">
                  <c:v>15.15</c:v>
                </c:pt>
                <c:pt idx="157">
                  <c:v>15.65</c:v>
                </c:pt>
                <c:pt idx="158">
                  <c:v>16</c:v>
                </c:pt>
                <c:pt idx="159">
                  <c:v>17.05</c:v>
                </c:pt>
                <c:pt idx="160">
                  <c:v>17.3</c:v>
                </c:pt>
                <c:pt idx="161">
                  <c:v>17.399999999999999</c:v>
                </c:pt>
                <c:pt idx="162">
                  <c:v>17.55</c:v>
                </c:pt>
                <c:pt idx="163">
                  <c:v>19.05</c:v>
                </c:pt>
                <c:pt idx="164">
                  <c:v>18.7</c:v>
                </c:pt>
                <c:pt idx="165">
                  <c:v>19.45</c:v>
                </c:pt>
                <c:pt idx="166">
                  <c:v>19.600000000000001</c:v>
                </c:pt>
                <c:pt idx="167">
                  <c:v>19.850000000000001</c:v>
                </c:pt>
                <c:pt idx="168">
                  <c:v>20.149999999999999</c:v>
                </c:pt>
                <c:pt idx="169">
                  <c:v>20.149999999999999</c:v>
                </c:pt>
                <c:pt idx="170">
                  <c:v>20.3</c:v>
                </c:pt>
                <c:pt idx="171">
                  <c:v>21.3</c:v>
                </c:pt>
                <c:pt idx="172">
                  <c:v>22</c:v>
                </c:pt>
                <c:pt idx="173">
                  <c:v>24.25</c:v>
                </c:pt>
                <c:pt idx="174">
                  <c:v>23.45</c:v>
                </c:pt>
                <c:pt idx="175">
                  <c:v>24.05</c:v>
                </c:pt>
                <c:pt idx="176">
                  <c:v>26.65</c:v>
                </c:pt>
                <c:pt idx="177">
                  <c:v>26.65</c:v>
                </c:pt>
                <c:pt idx="178">
                  <c:v>26.65</c:v>
                </c:pt>
                <c:pt idx="179">
                  <c:v>26.05</c:v>
                </c:pt>
                <c:pt idx="180">
                  <c:v>26.05</c:v>
                </c:pt>
                <c:pt idx="181">
                  <c:v>27.1</c:v>
                </c:pt>
                <c:pt idx="182">
                  <c:v>30.1</c:v>
                </c:pt>
                <c:pt idx="183">
                  <c:v>33.1</c:v>
                </c:pt>
                <c:pt idx="184">
                  <c:v>35.1</c:v>
                </c:pt>
                <c:pt idx="185">
                  <c:v>35.25</c:v>
                </c:pt>
                <c:pt idx="186">
                  <c:v>35.25</c:v>
                </c:pt>
                <c:pt idx="187">
                  <c:v>56.33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3D-4463-8C8A-4000A2D9C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64144"/>
        <c:axId val="52363312"/>
      </c:lineChart>
      <c:dateAx>
        <c:axId val="52364144"/>
        <c:scaling>
          <c:orientation val="minMax"/>
        </c:scaling>
        <c:delete val="0"/>
        <c:axPos val="b"/>
        <c:numFmt formatCode="m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BE"/>
          </a:p>
        </c:txPr>
        <c:crossAx val="52363312"/>
        <c:crosses val="autoZero"/>
        <c:auto val="1"/>
        <c:lblOffset val="100"/>
        <c:baseTimeUnit val="days"/>
        <c:majorUnit val="1"/>
        <c:majorTimeUnit val="months"/>
      </c:dateAx>
      <c:valAx>
        <c:axId val="5236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USD/MMBtu</a:t>
                </a:r>
              </a:p>
            </c:rich>
          </c:tx>
          <c:layout>
            <c:manualLayout>
              <c:xMode val="edge"/>
              <c:yMode val="edge"/>
              <c:x val="1.0721245917753232E-2"/>
              <c:y val="4.516294838145232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BE"/>
          </a:p>
        </c:txPr>
        <c:crossAx val="5236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B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0.6015</cdr:x>
      <cdr:y>0.47938</cdr:y>
    </cdr:from>
    <cdr:to>
      <cdr:x>0.81372</cdr:x>
      <cdr:y>0.87051</cdr:y>
    </cdr:to>
    <cdr:sp macro="" textlink="">
      <cdr:nvSpPr>
        <cdr:cNvPr id="7" name="TextBox 37"/>
        <cdr:cNvSpPr txBox="1"/>
      </cdr:nvSpPr>
      <cdr:spPr>
        <a:xfrm xmlns:a="http://schemas.openxmlformats.org/drawingml/2006/main" rot="16200000">
          <a:off x="1074609" y="2291575"/>
          <a:ext cx="1485900" cy="545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" wrap="squar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1" dirty="0">
              <a:solidFill>
                <a:schemeClr val="bg1"/>
              </a:solidFill>
            </a:rPr>
            <a:t>Solar</a:t>
          </a:r>
          <a:br>
            <a:rPr lang="en-GB" sz="1200" b="1" dirty="0">
              <a:solidFill>
                <a:schemeClr val="bg1"/>
              </a:solidFill>
            </a:rPr>
          </a:br>
          <a:r>
            <a:rPr lang="en-GB" sz="1050" b="1" dirty="0">
              <a:solidFill>
                <a:schemeClr val="bg1"/>
              </a:solidFill>
            </a:rPr>
            <a:t> </a:t>
          </a:r>
          <a:r>
            <a:rPr lang="en-GB" sz="1200" b="1" dirty="0">
              <a:solidFill>
                <a:schemeClr val="bg1"/>
              </a:solidFill>
            </a:rPr>
            <a:t>PV</a:t>
          </a:r>
        </a:p>
      </cdr:txBody>
    </cdr:sp>
  </cdr:relSizeAnchor>
  <cdr:relSizeAnchor xmlns:cdr="http://schemas.openxmlformats.org/drawingml/2006/chartDrawing">
    <cdr:from>
      <cdr:x>0.60397</cdr:x>
      <cdr:y>0.21842</cdr:y>
    </cdr:from>
    <cdr:to>
      <cdr:x>0.81356</cdr:x>
      <cdr:y>0.46935</cdr:y>
    </cdr:to>
    <cdr:sp macro="" textlink="">
      <cdr:nvSpPr>
        <cdr:cNvPr id="8" name="TextBox 38"/>
        <cdr:cNvSpPr txBox="1"/>
      </cdr:nvSpPr>
      <cdr:spPr>
        <a:xfrm xmlns:a="http://schemas.openxmlformats.org/drawingml/2006/main" rot="16200000">
          <a:off x="1343879" y="1037255"/>
          <a:ext cx="953302" cy="538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" wrap="squar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1" dirty="0">
              <a:solidFill>
                <a:schemeClr val="bg1"/>
              </a:solidFill>
            </a:rPr>
            <a:t>Wind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5C2DD-2BAB-4FFF-839F-89FB1A2057D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000A3-3093-457E-92A1-BAC3F1825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661988"/>
            <a:ext cx="5237163" cy="2946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3933632"/>
            <a:ext cx="5335270" cy="5248508"/>
          </a:xfrm>
        </p:spPr>
        <p:txBody>
          <a:bodyPr/>
          <a:lstStyle/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42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0" y="3080085"/>
            <a:ext cx="5505291" cy="6102056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35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3975" y="444500"/>
            <a:ext cx="4064000" cy="2286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3063337"/>
            <a:ext cx="5611439" cy="6068877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63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2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52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3102565"/>
            <a:ext cx="11089217" cy="692925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3733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87993" marR="0" lvl="0" indent="-287993" algn="l" defTabSz="1219170" rtl="0" eaLnBrk="1" fontAlgn="auto" latinLnBrk="0" hangingPunct="1">
              <a:lnSpc>
                <a:spcPct val="100000"/>
              </a:lnSpc>
              <a:spcBef>
                <a:spcPts val="2933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5" y="3810216"/>
            <a:ext cx="11089216" cy="408912"/>
          </a:xfrm>
          <a:prstGeom prst="rect">
            <a:avLst/>
          </a:prstGeom>
        </p:spPr>
        <p:txBody>
          <a:bodyPr lIns="0">
            <a:noAutofit/>
          </a:bodyPr>
          <a:lstStyle>
            <a:lvl1pPr marL="287993" marR="0" indent="-287993" algn="l" defTabSz="1219170" rtl="0" eaLnBrk="1" fontAlgn="auto" latinLnBrk="0" hangingPunct="1">
              <a:lnSpc>
                <a:spcPct val="100000"/>
              </a:lnSpc>
              <a:spcBef>
                <a:spcPts val="2933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67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87993" marR="0" lvl="0" indent="-287993" algn="l" defTabSz="1219170" rtl="0" eaLnBrk="1" fontAlgn="auto" latinLnBrk="0" hangingPunct="1">
              <a:lnSpc>
                <a:spcPct val="100000"/>
              </a:lnSpc>
              <a:spcBef>
                <a:spcPts val="2933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Name of presenter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A22A76E3-FACB-144E-89F4-0207A42AFBEB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91445" y="979916"/>
            <a:ext cx="1223481" cy="359067"/>
          </a:xfrm>
          <a:prstGeom prst="rect">
            <a:avLst/>
          </a:prstGeom>
        </p:spPr>
      </p:pic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5" y="4214620"/>
            <a:ext cx="11089216" cy="408912"/>
          </a:xfrm>
          <a:prstGeom prst="rect">
            <a:avLst/>
          </a:prstGeom>
        </p:spPr>
        <p:txBody>
          <a:bodyPr lIns="0">
            <a:noAutofit/>
          </a:bodyPr>
          <a:lstStyle>
            <a:lvl1pPr marL="287993" marR="0" indent="-287993" algn="l" defTabSz="1219170" rtl="0" eaLnBrk="1" fontAlgn="auto" latinLnBrk="0" hangingPunct="1">
              <a:lnSpc>
                <a:spcPct val="100000"/>
              </a:lnSpc>
              <a:spcBef>
                <a:spcPts val="2933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67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87993" marR="0" lvl="0" indent="-287993" algn="l" defTabSz="1219170" rtl="0" eaLnBrk="1" fontAlgn="auto" latinLnBrk="0" hangingPunct="1">
              <a:lnSpc>
                <a:spcPct val="100000"/>
              </a:lnSpc>
              <a:spcBef>
                <a:spcPts val="2933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Location &amp; date of presentation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24730BF-C0CE-5241-87D1-096A20F0AEB5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2056265"/>
            <a:ext cx="2028357" cy="844099"/>
          </a:xfrm>
          <a:prstGeom prst="rect">
            <a:avLst/>
          </a:prstGeom>
        </p:spPr>
      </p:pic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C2E5FB71-DFE3-B444-A769-C71490AF1071}"/>
              </a:ext>
            </a:extLst>
          </p:cNvPr>
          <p:cNvSpPr txBox="1">
            <a:spLocks/>
          </p:cNvSpPr>
          <p:nvPr userDrawn="1"/>
        </p:nvSpPr>
        <p:spPr>
          <a:xfrm>
            <a:off x="10300684" y="6520071"/>
            <a:ext cx="1625600" cy="247627"/>
          </a:xfrm>
          <a:prstGeom prst="rect">
            <a:avLst/>
          </a:prstGeom>
        </p:spPr>
        <p:txBody>
          <a:bodyPr vert="horz" lIns="0" tIns="60960" rIns="121920" bIns="6096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33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733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733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61E6BE7-09F2-4094-A005-2BEEFA8ED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2038716"/>
            <a:ext cx="2062538" cy="879196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C6310387-6BF0-4954-B042-85C4B22701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464" y="369985"/>
            <a:ext cx="574201" cy="169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21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826">
          <p15:clr>
            <a:srgbClr val="FBAE40"/>
          </p15:clr>
        </p15:guide>
        <p15:guide id="3" pos="5602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Graph &amp;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EE5D73-C830-1143-842D-936CB876E640}"/>
              </a:ext>
            </a:extLst>
          </p:cNvPr>
          <p:cNvSpPr/>
          <p:nvPr userDrawn="1"/>
        </p:nvSpPr>
        <p:spPr>
          <a:xfrm>
            <a:off x="336186" y="5621935"/>
            <a:ext cx="67044" cy="575733"/>
          </a:xfrm>
          <a:prstGeom prst="rect">
            <a:avLst/>
          </a:prstGeom>
          <a:solidFill>
            <a:srgbClr val="014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433" y="309034"/>
            <a:ext cx="11089217" cy="57968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lang="en-US" sz="2667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3349B83-1EFF-784E-93D0-021CF6186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072" y="5604274"/>
            <a:ext cx="10926577" cy="579689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spcBef>
                <a:spcPts val="0"/>
              </a:spcBef>
              <a:buNone/>
              <a:defRPr lang="en-US" sz="1867" b="0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+mn-lt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Key point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1044616"/>
            <a:ext cx="11089217" cy="37916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lang="en-US" sz="1600" kern="1200" dirty="0">
                <a:solidFill>
                  <a:schemeClr val="tx1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E8E9CF0-58E5-4841-B1E4-C6CFE4281E80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884" y="6319789"/>
            <a:ext cx="784683" cy="32654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09AFF7-D1B6-934B-8C0C-6CF0053708C9}"/>
              </a:ext>
            </a:extLst>
          </p:cNvPr>
          <p:cNvCxnSpPr/>
          <p:nvPr userDrawn="1"/>
        </p:nvCxnSpPr>
        <p:spPr>
          <a:xfrm>
            <a:off x="334434" y="900752"/>
            <a:ext cx="11102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538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146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Graph and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217986"/>
            <a:ext cx="10657719" cy="5229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2533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3349B83-1EFF-784E-93D0-021CF6186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5839845"/>
            <a:ext cx="11523133" cy="579689"/>
          </a:xfrm>
          <a:prstGeom prst="rect">
            <a:avLst/>
          </a:prstGeom>
        </p:spPr>
        <p:txBody>
          <a:bodyPr lIns="0" tIns="0" bIns="7200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lang="en-US" sz="16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Key point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892633"/>
            <a:ext cx="11523133" cy="37916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6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334434" y="768000"/>
            <a:ext cx="11523133" cy="570340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BC6A219-A130-4648-B363-F5ABAB9D8598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823" y="308201"/>
            <a:ext cx="695744" cy="2895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5E2FE6-DF00-CF4E-9C6E-0A053A04CB2A}"/>
              </a:ext>
            </a:extLst>
          </p:cNvPr>
          <p:cNvSpPr/>
          <p:nvPr userDrawn="1"/>
        </p:nvSpPr>
        <p:spPr>
          <a:xfrm>
            <a:off x="4483890" y="6453952"/>
            <a:ext cx="3224221" cy="33600"/>
          </a:xfrm>
          <a:prstGeom prst="rect">
            <a:avLst/>
          </a:prstGeom>
          <a:solidFill>
            <a:srgbClr val="0044FF"/>
          </a:solidFill>
          <a:ln w="6350">
            <a:solidFill>
              <a:srgbClr val="004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78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100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Graph and No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217986"/>
            <a:ext cx="10657719" cy="5229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2533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892633"/>
            <a:ext cx="11523133" cy="37916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6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334434" y="768000"/>
            <a:ext cx="11523133" cy="5682981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9F562-73F0-B74E-9D0B-A9A3CB8E23E6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823" y="308201"/>
            <a:ext cx="695744" cy="28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100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3A3AB41-103D-7046-8002-2D1DC6323D2A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842" y="2981990"/>
            <a:ext cx="2148316" cy="894020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AF86A98-2A02-4CCD-9BA8-FAD19DE0C3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778" y="2918296"/>
            <a:ext cx="2361380" cy="100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15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1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7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3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0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A7D73-B1A1-423D-8366-E937FB211978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679B-8DC1-43DC-AC6E-73F8C7FE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2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E01DD-E0BF-7D47-A524-13AD45D9C8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4434" y="3102565"/>
            <a:ext cx="11430846" cy="692925"/>
          </a:xfrm>
        </p:spPr>
        <p:txBody>
          <a:bodyPr/>
          <a:lstStyle/>
          <a:p>
            <a:pPr lvl="0">
              <a:buClr>
                <a:srgbClr val="FFFFFF">
                  <a:lumMod val="65000"/>
                </a:srgbClr>
              </a:buClr>
            </a:pPr>
            <a:r>
              <a:rPr lang="en-GB" sz="3200" dirty="0">
                <a:solidFill>
                  <a:srgbClr val="000000"/>
                </a:solidFill>
              </a:rPr>
              <a:t>Global Energy System in the transition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Keisuke </a:t>
            </a:r>
            <a:r>
              <a:rPr lang="en-US" dirty="0" err="1"/>
              <a:t>Sadamori</a:t>
            </a:r>
            <a:r>
              <a:rPr lang="en-US" dirty="0"/>
              <a:t>, Director, Energy Markets and Security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53535-29D7-4F43-82CA-FB4943564D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GIE </a:t>
            </a:r>
            <a:r>
              <a:rPr lang="fr-FR" dirty="0" err="1"/>
              <a:t>Annual</a:t>
            </a:r>
            <a:r>
              <a:rPr lang="fr-FR" dirty="0"/>
              <a:t> Conference,12 </a:t>
            </a:r>
            <a:r>
              <a:rPr lang="fr-FR" dirty="0" err="1"/>
              <a:t>October</a:t>
            </a:r>
            <a:r>
              <a:rPr lang="fr-FR" dirty="0"/>
              <a:t> 2021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5C1271-0DE4-480F-8CAB-9F9DC9151B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3" y="2021166"/>
            <a:ext cx="2172851" cy="92621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4DADDD8-780B-42FA-89B3-FD8A4DF5CE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464" y="369985"/>
            <a:ext cx="574201" cy="169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8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D724033-77B2-E743-8554-1ECCAC4985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Make the 2020s the decade of massive clean energy expansion</a:t>
            </a:r>
            <a:endParaRPr lang="en-US" dirty="0"/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CD724033-77B2-E743-8554-1ECCAC498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434" y="5882472"/>
            <a:ext cx="11523133" cy="579689"/>
          </a:xfrm>
        </p:spPr>
        <p:txBody>
          <a:bodyPr/>
          <a:lstStyle/>
          <a:p>
            <a:r>
              <a:rPr lang="en-US" dirty="0"/>
              <a:t>Technologies for achieving the necessary deep cuts in global emissions by 2030 exist, </a:t>
            </a:r>
            <a:br>
              <a:rPr lang="en-US" dirty="0"/>
            </a:br>
            <a:r>
              <a:rPr lang="en-US" dirty="0"/>
              <a:t>but staying on the narrow path to net-zero requires their immediate and massive deployment.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601E87-450C-E84F-BDE0-E0A4DE74B4EB}"/>
              </a:ext>
            </a:extLst>
          </p:cNvPr>
          <p:cNvSpPr txBox="1"/>
          <p:nvPr/>
        </p:nvSpPr>
        <p:spPr>
          <a:xfrm>
            <a:off x="12582470" y="111026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26" name="Chart 25"/>
          <p:cNvGraphicFramePr>
            <a:graphicFrameLocks/>
          </p:cNvGraphicFramePr>
          <p:nvPr/>
        </p:nvGraphicFramePr>
        <p:xfrm>
          <a:off x="1430239" y="1638249"/>
          <a:ext cx="2568597" cy="37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/>
        </p:nvGraphicFramePr>
        <p:xfrm>
          <a:off x="4962670" y="1404987"/>
          <a:ext cx="2199726" cy="391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/>
        </p:nvGraphicFramePr>
        <p:xfrm>
          <a:off x="8293515" y="1446641"/>
          <a:ext cx="1966935" cy="38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5"/>
          <p:cNvSpPr txBox="1"/>
          <p:nvPr/>
        </p:nvSpPr>
        <p:spPr>
          <a:xfrm>
            <a:off x="1843765" y="1345770"/>
            <a:ext cx="1971590" cy="4672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Solar PV</a:t>
            </a:r>
            <a:r>
              <a:rPr kumimoji="0" lang="fr-FR" sz="140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and </a:t>
            </a:r>
            <a:r>
              <a:rPr kumimoji="0" lang="fr-FR" sz="1400" u="none" strike="noStrike" kern="0" cap="none" spc="0" normalizeH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wind</a:t>
            </a:r>
            <a:r>
              <a:rPr kumimoji="0" lang="fr-FR" sz="140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fr-FR" sz="1400" u="none" strike="noStrike" kern="0" cap="none" spc="0" normalizeH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capacity</a:t>
            </a:r>
            <a:r>
              <a:rPr kumimoji="0" lang="fr-FR" sz="140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additions (GW)</a:t>
            </a:r>
            <a:endParaRPr kumimoji="0" lang="fr-FR" sz="140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5"/>
          <p:cNvSpPr txBox="1"/>
          <p:nvPr/>
        </p:nvSpPr>
        <p:spPr>
          <a:xfrm>
            <a:off x="5267150" y="1320370"/>
            <a:ext cx="1771593" cy="4591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Electric car sales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(millions)</a:t>
            </a:r>
            <a:endParaRPr kumimoji="0" lang="fr-FR" sz="140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1" name="TextBox 5"/>
          <p:cNvSpPr txBox="1"/>
          <p:nvPr/>
        </p:nvSpPr>
        <p:spPr>
          <a:xfrm>
            <a:off x="8377517" y="1294970"/>
            <a:ext cx="1906938" cy="4591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Energy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intensity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 of GDP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(MJ per USD PPP)</a:t>
            </a:r>
            <a:endParaRPr kumimoji="0" lang="fr-FR" sz="140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14550" y="2475179"/>
            <a:ext cx="1397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83494" y="2243291"/>
            <a:ext cx="137450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733660" y="2324954"/>
            <a:ext cx="134723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225756" y="2487879"/>
            <a:ext cx="273473" cy="1857694"/>
            <a:chOff x="2225756" y="2475179"/>
            <a:chExt cx="273473" cy="1857694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2363822" y="2475179"/>
              <a:ext cx="11371" cy="18576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225756" y="3169322"/>
              <a:ext cx="27347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0" rIns="0" bIns="0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x 4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18272" y="2251818"/>
            <a:ext cx="259686" cy="2551957"/>
            <a:chOff x="5618272" y="2242293"/>
            <a:chExt cx="259686" cy="2551957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5751647" y="2242293"/>
              <a:ext cx="0" cy="25519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618272" y="3168714"/>
              <a:ext cx="25968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x 18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464427" y="2324954"/>
            <a:ext cx="786818" cy="884971"/>
            <a:chOff x="9464427" y="2324954"/>
            <a:chExt cx="786818" cy="905335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9858012" y="2324954"/>
              <a:ext cx="0" cy="905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9464427" y="2800497"/>
              <a:ext cx="786818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-4% per </a:t>
              </a:r>
              <a:r>
                <a:rPr lang="fr-FR" sz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year</a:t>
              </a:r>
              <a:endParaRPr lang="fr-FR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095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Straight Connector 109"/>
          <p:cNvCxnSpPr/>
          <p:nvPr/>
        </p:nvCxnSpPr>
        <p:spPr>
          <a:xfrm>
            <a:off x="4224950" y="5646343"/>
            <a:ext cx="0" cy="342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Set near-term milestones to get on track for long-term targets</a:t>
            </a:r>
          </a:p>
        </p:txBody>
      </p:sp>
      <p:sp>
        <p:nvSpPr>
          <p:cNvPr id="117" name="Rectangle 111"/>
          <p:cNvSpPr>
            <a:spLocks noChangeArrowheads="1"/>
          </p:cNvSpPr>
          <p:nvPr/>
        </p:nvSpPr>
        <p:spPr bwMode="auto">
          <a:xfrm>
            <a:off x="4915997" y="690141"/>
            <a:ext cx="106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cs typeface="Arial" panose="020B0604020202020204" pitchFamily="34" charset="0"/>
              </a:rPr>
              <a:t>-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73" name="Rectangle 167"/>
          <p:cNvSpPr>
            <a:spLocks noChangeArrowheads="1"/>
          </p:cNvSpPr>
          <p:nvPr/>
        </p:nvSpPr>
        <p:spPr bwMode="auto">
          <a:xfrm>
            <a:off x="5890722" y="837779"/>
            <a:ext cx="461801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cs typeface="Arial" panose="020B0604020202020204" pitchFamily="34" charset="0"/>
              </a:rPr>
              <a:t>of sales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5" name="Rectangle 32"/>
          <p:cNvSpPr>
            <a:spLocks noChangeArrowheads="1"/>
          </p:cNvSpPr>
          <p:nvPr/>
        </p:nvSpPr>
        <p:spPr bwMode="auto">
          <a:xfrm>
            <a:off x="10270567" y="5680900"/>
            <a:ext cx="134055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7.6 Gt CO</a:t>
            </a:r>
            <a:r>
              <a:rPr lang="en-GB" altLang="en-US" sz="1100" b="1" baseline="-25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en-US" sz="11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captured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1054194" y="4339025"/>
            <a:ext cx="0" cy="50449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Freeform 6"/>
          <p:cNvSpPr>
            <a:spLocks/>
          </p:cNvSpPr>
          <p:nvPr/>
        </p:nvSpPr>
        <p:spPr bwMode="auto">
          <a:xfrm>
            <a:off x="844550" y="4283914"/>
            <a:ext cx="10149921" cy="93371"/>
          </a:xfrm>
          <a:custGeom>
            <a:avLst/>
            <a:gdLst>
              <a:gd name="T0" fmla="*/ 0 w 4180"/>
              <a:gd name="T1" fmla="*/ 0 h 90"/>
              <a:gd name="T2" fmla="*/ 139 w 4180"/>
              <a:gd name="T3" fmla="*/ 4 h 90"/>
              <a:gd name="T4" fmla="*/ 280 w 4180"/>
              <a:gd name="T5" fmla="*/ 4 h 90"/>
              <a:gd name="T6" fmla="*/ 419 w 4180"/>
              <a:gd name="T7" fmla="*/ 5 h 90"/>
              <a:gd name="T8" fmla="*/ 558 w 4180"/>
              <a:gd name="T9" fmla="*/ 8 h 90"/>
              <a:gd name="T10" fmla="*/ 698 w 4180"/>
              <a:gd name="T11" fmla="*/ 12 h 90"/>
              <a:gd name="T12" fmla="*/ 837 w 4180"/>
              <a:gd name="T13" fmla="*/ 19 h 90"/>
              <a:gd name="T14" fmla="*/ 976 w 4180"/>
              <a:gd name="T15" fmla="*/ 25 h 90"/>
              <a:gd name="T16" fmla="*/ 1116 w 4180"/>
              <a:gd name="T17" fmla="*/ 32 h 90"/>
              <a:gd name="T18" fmla="*/ 1255 w 4180"/>
              <a:gd name="T19" fmla="*/ 40 h 90"/>
              <a:gd name="T20" fmla="*/ 1394 w 4180"/>
              <a:gd name="T21" fmla="*/ 48 h 90"/>
              <a:gd name="T22" fmla="*/ 1533 w 4180"/>
              <a:gd name="T23" fmla="*/ 56 h 90"/>
              <a:gd name="T24" fmla="*/ 1673 w 4180"/>
              <a:gd name="T25" fmla="*/ 64 h 90"/>
              <a:gd name="T26" fmla="*/ 1812 w 4180"/>
              <a:gd name="T27" fmla="*/ 72 h 90"/>
              <a:gd name="T28" fmla="*/ 1951 w 4180"/>
              <a:gd name="T29" fmla="*/ 78 h 90"/>
              <a:gd name="T30" fmla="*/ 2091 w 4180"/>
              <a:gd name="T31" fmla="*/ 86 h 90"/>
              <a:gd name="T32" fmla="*/ 2230 w 4180"/>
              <a:gd name="T33" fmla="*/ 90 h 90"/>
              <a:gd name="T34" fmla="*/ 2369 w 4180"/>
              <a:gd name="T35" fmla="*/ 90 h 90"/>
              <a:gd name="T36" fmla="*/ 2508 w 4180"/>
              <a:gd name="T37" fmla="*/ 90 h 90"/>
              <a:gd name="T38" fmla="*/ 2648 w 4180"/>
              <a:gd name="T39" fmla="*/ 90 h 90"/>
              <a:gd name="T40" fmla="*/ 2787 w 4180"/>
              <a:gd name="T41" fmla="*/ 90 h 90"/>
              <a:gd name="T42" fmla="*/ 2926 w 4180"/>
              <a:gd name="T43" fmla="*/ 90 h 90"/>
              <a:gd name="T44" fmla="*/ 3066 w 4180"/>
              <a:gd name="T45" fmla="*/ 90 h 90"/>
              <a:gd name="T46" fmla="*/ 3205 w 4180"/>
              <a:gd name="T47" fmla="*/ 90 h 90"/>
              <a:gd name="T48" fmla="*/ 3344 w 4180"/>
              <a:gd name="T49" fmla="*/ 90 h 90"/>
              <a:gd name="T50" fmla="*/ 3484 w 4180"/>
              <a:gd name="T51" fmla="*/ 90 h 90"/>
              <a:gd name="T52" fmla="*/ 3623 w 4180"/>
              <a:gd name="T53" fmla="*/ 90 h 90"/>
              <a:gd name="T54" fmla="*/ 3762 w 4180"/>
              <a:gd name="T55" fmla="*/ 90 h 90"/>
              <a:gd name="T56" fmla="*/ 3901 w 4180"/>
              <a:gd name="T57" fmla="*/ 90 h 90"/>
              <a:gd name="T58" fmla="*/ 4041 w 4180"/>
              <a:gd name="T59" fmla="*/ 90 h 90"/>
              <a:gd name="T60" fmla="*/ 4180 w 4180"/>
              <a:gd name="T61" fmla="*/ 90 h 90"/>
              <a:gd name="T62" fmla="*/ 4180 w 4180"/>
              <a:gd name="T63" fmla="*/ 90 h 90"/>
              <a:gd name="T64" fmla="*/ 4041 w 4180"/>
              <a:gd name="T65" fmla="*/ 90 h 90"/>
              <a:gd name="T66" fmla="*/ 3901 w 4180"/>
              <a:gd name="T67" fmla="*/ 90 h 90"/>
              <a:gd name="T68" fmla="*/ 3762 w 4180"/>
              <a:gd name="T69" fmla="*/ 90 h 90"/>
              <a:gd name="T70" fmla="*/ 3623 w 4180"/>
              <a:gd name="T71" fmla="*/ 90 h 90"/>
              <a:gd name="T72" fmla="*/ 3484 w 4180"/>
              <a:gd name="T73" fmla="*/ 90 h 90"/>
              <a:gd name="T74" fmla="*/ 3344 w 4180"/>
              <a:gd name="T75" fmla="*/ 90 h 90"/>
              <a:gd name="T76" fmla="*/ 3205 w 4180"/>
              <a:gd name="T77" fmla="*/ 90 h 90"/>
              <a:gd name="T78" fmla="*/ 3066 w 4180"/>
              <a:gd name="T79" fmla="*/ 90 h 90"/>
              <a:gd name="T80" fmla="*/ 2926 w 4180"/>
              <a:gd name="T81" fmla="*/ 90 h 90"/>
              <a:gd name="T82" fmla="*/ 2787 w 4180"/>
              <a:gd name="T83" fmla="*/ 90 h 90"/>
              <a:gd name="T84" fmla="*/ 2648 w 4180"/>
              <a:gd name="T85" fmla="*/ 90 h 90"/>
              <a:gd name="T86" fmla="*/ 2508 w 4180"/>
              <a:gd name="T87" fmla="*/ 90 h 90"/>
              <a:gd name="T88" fmla="*/ 2369 w 4180"/>
              <a:gd name="T89" fmla="*/ 90 h 90"/>
              <a:gd name="T90" fmla="*/ 2230 w 4180"/>
              <a:gd name="T91" fmla="*/ 90 h 90"/>
              <a:gd name="T92" fmla="*/ 2091 w 4180"/>
              <a:gd name="T93" fmla="*/ 90 h 90"/>
              <a:gd name="T94" fmla="*/ 1951 w 4180"/>
              <a:gd name="T95" fmla="*/ 90 h 90"/>
              <a:gd name="T96" fmla="*/ 1812 w 4180"/>
              <a:gd name="T97" fmla="*/ 90 h 90"/>
              <a:gd name="T98" fmla="*/ 1673 w 4180"/>
              <a:gd name="T99" fmla="*/ 90 h 90"/>
              <a:gd name="T100" fmla="*/ 1533 w 4180"/>
              <a:gd name="T101" fmla="*/ 90 h 90"/>
              <a:gd name="T102" fmla="*/ 1394 w 4180"/>
              <a:gd name="T103" fmla="*/ 90 h 90"/>
              <a:gd name="T104" fmla="*/ 1255 w 4180"/>
              <a:gd name="T105" fmla="*/ 90 h 90"/>
              <a:gd name="T106" fmla="*/ 1116 w 4180"/>
              <a:gd name="T107" fmla="*/ 90 h 90"/>
              <a:gd name="T108" fmla="*/ 976 w 4180"/>
              <a:gd name="T109" fmla="*/ 90 h 90"/>
              <a:gd name="T110" fmla="*/ 837 w 4180"/>
              <a:gd name="T111" fmla="*/ 90 h 90"/>
              <a:gd name="T112" fmla="*/ 698 w 4180"/>
              <a:gd name="T113" fmla="*/ 90 h 90"/>
              <a:gd name="T114" fmla="*/ 558 w 4180"/>
              <a:gd name="T115" fmla="*/ 90 h 90"/>
              <a:gd name="T116" fmla="*/ 419 w 4180"/>
              <a:gd name="T117" fmla="*/ 90 h 90"/>
              <a:gd name="T118" fmla="*/ 280 w 4180"/>
              <a:gd name="T119" fmla="*/ 90 h 90"/>
              <a:gd name="T120" fmla="*/ 139 w 4180"/>
              <a:gd name="T121" fmla="*/ 90 h 90"/>
              <a:gd name="T122" fmla="*/ 0 w 4180"/>
              <a:gd name="T123" fmla="*/ 90 h 90"/>
              <a:gd name="T124" fmla="*/ 0 w 4180"/>
              <a:gd name="T125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80" h="90">
                <a:moveTo>
                  <a:pt x="0" y="0"/>
                </a:moveTo>
                <a:lnTo>
                  <a:pt x="139" y="4"/>
                </a:lnTo>
                <a:lnTo>
                  <a:pt x="280" y="4"/>
                </a:lnTo>
                <a:lnTo>
                  <a:pt x="419" y="5"/>
                </a:lnTo>
                <a:lnTo>
                  <a:pt x="558" y="8"/>
                </a:lnTo>
                <a:lnTo>
                  <a:pt x="698" y="12"/>
                </a:lnTo>
                <a:lnTo>
                  <a:pt x="837" y="19"/>
                </a:lnTo>
                <a:lnTo>
                  <a:pt x="976" y="25"/>
                </a:lnTo>
                <a:lnTo>
                  <a:pt x="1116" y="32"/>
                </a:lnTo>
                <a:lnTo>
                  <a:pt x="1255" y="40"/>
                </a:lnTo>
                <a:lnTo>
                  <a:pt x="1394" y="48"/>
                </a:lnTo>
                <a:lnTo>
                  <a:pt x="1533" y="56"/>
                </a:lnTo>
                <a:lnTo>
                  <a:pt x="1673" y="64"/>
                </a:lnTo>
                <a:lnTo>
                  <a:pt x="1812" y="72"/>
                </a:lnTo>
                <a:lnTo>
                  <a:pt x="1951" y="78"/>
                </a:lnTo>
                <a:lnTo>
                  <a:pt x="2091" y="86"/>
                </a:lnTo>
                <a:lnTo>
                  <a:pt x="2230" y="90"/>
                </a:lnTo>
                <a:lnTo>
                  <a:pt x="2369" y="90"/>
                </a:lnTo>
                <a:lnTo>
                  <a:pt x="2508" y="90"/>
                </a:lnTo>
                <a:lnTo>
                  <a:pt x="2648" y="90"/>
                </a:lnTo>
                <a:lnTo>
                  <a:pt x="2787" y="90"/>
                </a:lnTo>
                <a:lnTo>
                  <a:pt x="2926" y="90"/>
                </a:lnTo>
                <a:lnTo>
                  <a:pt x="3066" y="90"/>
                </a:lnTo>
                <a:lnTo>
                  <a:pt x="3205" y="90"/>
                </a:lnTo>
                <a:lnTo>
                  <a:pt x="3344" y="90"/>
                </a:lnTo>
                <a:lnTo>
                  <a:pt x="3484" y="90"/>
                </a:lnTo>
                <a:lnTo>
                  <a:pt x="3623" y="90"/>
                </a:lnTo>
                <a:lnTo>
                  <a:pt x="3762" y="90"/>
                </a:lnTo>
                <a:lnTo>
                  <a:pt x="3901" y="90"/>
                </a:lnTo>
                <a:lnTo>
                  <a:pt x="4041" y="90"/>
                </a:lnTo>
                <a:lnTo>
                  <a:pt x="4180" y="90"/>
                </a:lnTo>
                <a:lnTo>
                  <a:pt x="4180" y="90"/>
                </a:lnTo>
                <a:lnTo>
                  <a:pt x="4041" y="90"/>
                </a:lnTo>
                <a:lnTo>
                  <a:pt x="3901" y="90"/>
                </a:lnTo>
                <a:lnTo>
                  <a:pt x="3762" y="90"/>
                </a:lnTo>
                <a:lnTo>
                  <a:pt x="3623" y="90"/>
                </a:lnTo>
                <a:lnTo>
                  <a:pt x="3484" y="90"/>
                </a:lnTo>
                <a:lnTo>
                  <a:pt x="3344" y="90"/>
                </a:lnTo>
                <a:lnTo>
                  <a:pt x="3205" y="90"/>
                </a:lnTo>
                <a:lnTo>
                  <a:pt x="3066" y="90"/>
                </a:lnTo>
                <a:lnTo>
                  <a:pt x="2926" y="90"/>
                </a:lnTo>
                <a:lnTo>
                  <a:pt x="2787" y="90"/>
                </a:lnTo>
                <a:lnTo>
                  <a:pt x="2648" y="90"/>
                </a:lnTo>
                <a:lnTo>
                  <a:pt x="2508" y="90"/>
                </a:lnTo>
                <a:lnTo>
                  <a:pt x="2369" y="90"/>
                </a:lnTo>
                <a:lnTo>
                  <a:pt x="2230" y="90"/>
                </a:lnTo>
                <a:lnTo>
                  <a:pt x="2091" y="90"/>
                </a:lnTo>
                <a:lnTo>
                  <a:pt x="1951" y="90"/>
                </a:lnTo>
                <a:lnTo>
                  <a:pt x="1812" y="90"/>
                </a:lnTo>
                <a:lnTo>
                  <a:pt x="1673" y="90"/>
                </a:lnTo>
                <a:lnTo>
                  <a:pt x="1533" y="90"/>
                </a:lnTo>
                <a:lnTo>
                  <a:pt x="1394" y="90"/>
                </a:lnTo>
                <a:lnTo>
                  <a:pt x="1255" y="90"/>
                </a:lnTo>
                <a:lnTo>
                  <a:pt x="1116" y="90"/>
                </a:lnTo>
                <a:lnTo>
                  <a:pt x="976" y="90"/>
                </a:lnTo>
                <a:lnTo>
                  <a:pt x="837" y="90"/>
                </a:lnTo>
                <a:lnTo>
                  <a:pt x="698" y="90"/>
                </a:lnTo>
                <a:lnTo>
                  <a:pt x="558" y="90"/>
                </a:lnTo>
                <a:lnTo>
                  <a:pt x="419" y="90"/>
                </a:lnTo>
                <a:lnTo>
                  <a:pt x="280" y="90"/>
                </a:lnTo>
                <a:lnTo>
                  <a:pt x="139" y="90"/>
                </a:lnTo>
                <a:lnTo>
                  <a:pt x="0" y="9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79" name="Freeform 7"/>
          <p:cNvSpPr>
            <a:spLocks/>
          </p:cNvSpPr>
          <p:nvPr/>
        </p:nvSpPr>
        <p:spPr bwMode="auto">
          <a:xfrm>
            <a:off x="844550" y="3624693"/>
            <a:ext cx="10149921" cy="752163"/>
          </a:xfrm>
          <a:custGeom>
            <a:avLst/>
            <a:gdLst>
              <a:gd name="T0" fmla="*/ 0 w 4180"/>
              <a:gd name="T1" fmla="*/ 0 h 725"/>
              <a:gd name="T2" fmla="*/ 139 w 4180"/>
              <a:gd name="T3" fmla="*/ 46 h 725"/>
              <a:gd name="T4" fmla="*/ 280 w 4180"/>
              <a:gd name="T5" fmla="*/ 60 h 725"/>
              <a:gd name="T6" fmla="*/ 419 w 4180"/>
              <a:gd name="T7" fmla="*/ 81 h 725"/>
              <a:gd name="T8" fmla="*/ 558 w 4180"/>
              <a:gd name="T9" fmla="*/ 106 h 725"/>
              <a:gd name="T10" fmla="*/ 698 w 4180"/>
              <a:gd name="T11" fmla="*/ 140 h 725"/>
              <a:gd name="T12" fmla="*/ 837 w 4180"/>
              <a:gd name="T13" fmla="*/ 180 h 725"/>
              <a:gd name="T14" fmla="*/ 976 w 4180"/>
              <a:gd name="T15" fmla="*/ 230 h 725"/>
              <a:gd name="T16" fmla="*/ 1116 w 4180"/>
              <a:gd name="T17" fmla="*/ 286 h 725"/>
              <a:gd name="T18" fmla="*/ 1255 w 4180"/>
              <a:gd name="T19" fmla="*/ 348 h 725"/>
              <a:gd name="T20" fmla="*/ 1394 w 4180"/>
              <a:gd name="T21" fmla="*/ 409 h 725"/>
              <a:gd name="T22" fmla="*/ 1533 w 4180"/>
              <a:gd name="T23" fmla="*/ 449 h 725"/>
              <a:gd name="T24" fmla="*/ 1673 w 4180"/>
              <a:gd name="T25" fmla="*/ 494 h 725"/>
              <a:gd name="T26" fmla="*/ 1812 w 4180"/>
              <a:gd name="T27" fmla="*/ 537 h 725"/>
              <a:gd name="T28" fmla="*/ 1951 w 4180"/>
              <a:gd name="T29" fmla="*/ 580 h 725"/>
              <a:gd name="T30" fmla="*/ 2091 w 4180"/>
              <a:gd name="T31" fmla="*/ 621 h 725"/>
              <a:gd name="T32" fmla="*/ 2230 w 4180"/>
              <a:gd name="T33" fmla="*/ 654 h 725"/>
              <a:gd name="T34" fmla="*/ 2369 w 4180"/>
              <a:gd name="T35" fmla="*/ 679 h 725"/>
              <a:gd name="T36" fmla="*/ 2508 w 4180"/>
              <a:gd name="T37" fmla="*/ 704 h 725"/>
              <a:gd name="T38" fmla="*/ 2648 w 4180"/>
              <a:gd name="T39" fmla="*/ 720 h 725"/>
              <a:gd name="T40" fmla="*/ 2787 w 4180"/>
              <a:gd name="T41" fmla="*/ 725 h 725"/>
              <a:gd name="T42" fmla="*/ 2926 w 4180"/>
              <a:gd name="T43" fmla="*/ 725 h 725"/>
              <a:gd name="T44" fmla="*/ 3066 w 4180"/>
              <a:gd name="T45" fmla="*/ 725 h 725"/>
              <a:gd name="T46" fmla="*/ 3205 w 4180"/>
              <a:gd name="T47" fmla="*/ 725 h 725"/>
              <a:gd name="T48" fmla="*/ 3344 w 4180"/>
              <a:gd name="T49" fmla="*/ 725 h 725"/>
              <a:gd name="T50" fmla="*/ 3484 w 4180"/>
              <a:gd name="T51" fmla="*/ 725 h 725"/>
              <a:gd name="T52" fmla="*/ 3623 w 4180"/>
              <a:gd name="T53" fmla="*/ 725 h 725"/>
              <a:gd name="T54" fmla="*/ 3762 w 4180"/>
              <a:gd name="T55" fmla="*/ 725 h 725"/>
              <a:gd name="T56" fmla="*/ 3901 w 4180"/>
              <a:gd name="T57" fmla="*/ 725 h 725"/>
              <a:gd name="T58" fmla="*/ 4041 w 4180"/>
              <a:gd name="T59" fmla="*/ 725 h 725"/>
              <a:gd name="T60" fmla="*/ 4180 w 4180"/>
              <a:gd name="T61" fmla="*/ 725 h 725"/>
              <a:gd name="T62" fmla="*/ 4180 w 4180"/>
              <a:gd name="T63" fmla="*/ 725 h 725"/>
              <a:gd name="T64" fmla="*/ 4041 w 4180"/>
              <a:gd name="T65" fmla="*/ 725 h 725"/>
              <a:gd name="T66" fmla="*/ 3901 w 4180"/>
              <a:gd name="T67" fmla="*/ 725 h 725"/>
              <a:gd name="T68" fmla="*/ 3762 w 4180"/>
              <a:gd name="T69" fmla="*/ 725 h 725"/>
              <a:gd name="T70" fmla="*/ 3623 w 4180"/>
              <a:gd name="T71" fmla="*/ 725 h 725"/>
              <a:gd name="T72" fmla="*/ 3484 w 4180"/>
              <a:gd name="T73" fmla="*/ 725 h 725"/>
              <a:gd name="T74" fmla="*/ 3344 w 4180"/>
              <a:gd name="T75" fmla="*/ 725 h 725"/>
              <a:gd name="T76" fmla="*/ 3205 w 4180"/>
              <a:gd name="T77" fmla="*/ 725 h 725"/>
              <a:gd name="T78" fmla="*/ 3066 w 4180"/>
              <a:gd name="T79" fmla="*/ 725 h 725"/>
              <a:gd name="T80" fmla="*/ 2926 w 4180"/>
              <a:gd name="T81" fmla="*/ 725 h 725"/>
              <a:gd name="T82" fmla="*/ 2787 w 4180"/>
              <a:gd name="T83" fmla="*/ 725 h 725"/>
              <a:gd name="T84" fmla="*/ 2648 w 4180"/>
              <a:gd name="T85" fmla="*/ 725 h 725"/>
              <a:gd name="T86" fmla="*/ 2508 w 4180"/>
              <a:gd name="T87" fmla="*/ 725 h 725"/>
              <a:gd name="T88" fmla="*/ 2369 w 4180"/>
              <a:gd name="T89" fmla="*/ 725 h 725"/>
              <a:gd name="T90" fmla="*/ 2230 w 4180"/>
              <a:gd name="T91" fmla="*/ 725 h 725"/>
              <a:gd name="T92" fmla="*/ 2091 w 4180"/>
              <a:gd name="T93" fmla="*/ 721 h 725"/>
              <a:gd name="T94" fmla="*/ 1951 w 4180"/>
              <a:gd name="T95" fmla="*/ 713 h 725"/>
              <a:gd name="T96" fmla="*/ 1812 w 4180"/>
              <a:gd name="T97" fmla="*/ 707 h 725"/>
              <a:gd name="T98" fmla="*/ 1673 w 4180"/>
              <a:gd name="T99" fmla="*/ 699 h 725"/>
              <a:gd name="T100" fmla="*/ 1533 w 4180"/>
              <a:gd name="T101" fmla="*/ 691 h 725"/>
              <a:gd name="T102" fmla="*/ 1394 w 4180"/>
              <a:gd name="T103" fmla="*/ 683 h 725"/>
              <a:gd name="T104" fmla="*/ 1255 w 4180"/>
              <a:gd name="T105" fmla="*/ 675 h 725"/>
              <a:gd name="T106" fmla="*/ 1116 w 4180"/>
              <a:gd name="T107" fmla="*/ 667 h 725"/>
              <a:gd name="T108" fmla="*/ 976 w 4180"/>
              <a:gd name="T109" fmla="*/ 660 h 725"/>
              <a:gd name="T110" fmla="*/ 837 w 4180"/>
              <a:gd name="T111" fmla="*/ 654 h 725"/>
              <a:gd name="T112" fmla="*/ 698 w 4180"/>
              <a:gd name="T113" fmla="*/ 647 h 725"/>
              <a:gd name="T114" fmla="*/ 558 w 4180"/>
              <a:gd name="T115" fmla="*/ 643 h 725"/>
              <a:gd name="T116" fmla="*/ 419 w 4180"/>
              <a:gd name="T117" fmla="*/ 640 h 725"/>
              <a:gd name="T118" fmla="*/ 280 w 4180"/>
              <a:gd name="T119" fmla="*/ 639 h 725"/>
              <a:gd name="T120" fmla="*/ 139 w 4180"/>
              <a:gd name="T121" fmla="*/ 639 h 725"/>
              <a:gd name="T122" fmla="*/ 0 w 4180"/>
              <a:gd name="T123" fmla="*/ 635 h 725"/>
              <a:gd name="T124" fmla="*/ 0 w 4180"/>
              <a:gd name="T125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80" h="725">
                <a:moveTo>
                  <a:pt x="0" y="0"/>
                </a:moveTo>
                <a:lnTo>
                  <a:pt x="139" y="46"/>
                </a:lnTo>
                <a:lnTo>
                  <a:pt x="280" y="60"/>
                </a:lnTo>
                <a:lnTo>
                  <a:pt x="419" y="81"/>
                </a:lnTo>
                <a:lnTo>
                  <a:pt x="558" y="106"/>
                </a:lnTo>
                <a:lnTo>
                  <a:pt x="698" y="140"/>
                </a:lnTo>
                <a:lnTo>
                  <a:pt x="837" y="180"/>
                </a:lnTo>
                <a:lnTo>
                  <a:pt x="976" y="230"/>
                </a:lnTo>
                <a:lnTo>
                  <a:pt x="1116" y="286"/>
                </a:lnTo>
                <a:lnTo>
                  <a:pt x="1255" y="348"/>
                </a:lnTo>
                <a:lnTo>
                  <a:pt x="1394" y="409"/>
                </a:lnTo>
                <a:lnTo>
                  <a:pt x="1533" y="449"/>
                </a:lnTo>
                <a:lnTo>
                  <a:pt x="1673" y="494"/>
                </a:lnTo>
                <a:lnTo>
                  <a:pt x="1812" y="537"/>
                </a:lnTo>
                <a:lnTo>
                  <a:pt x="1951" y="580"/>
                </a:lnTo>
                <a:lnTo>
                  <a:pt x="2091" y="621"/>
                </a:lnTo>
                <a:lnTo>
                  <a:pt x="2230" y="654"/>
                </a:lnTo>
                <a:lnTo>
                  <a:pt x="2369" y="679"/>
                </a:lnTo>
                <a:lnTo>
                  <a:pt x="2508" y="704"/>
                </a:lnTo>
                <a:lnTo>
                  <a:pt x="2648" y="720"/>
                </a:lnTo>
                <a:lnTo>
                  <a:pt x="2787" y="725"/>
                </a:lnTo>
                <a:lnTo>
                  <a:pt x="2926" y="725"/>
                </a:lnTo>
                <a:lnTo>
                  <a:pt x="3066" y="725"/>
                </a:lnTo>
                <a:lnTo>
                  <a:pt x="3205" y="725"/>
                </a:lnTo>
                <a:lnTo>
                  <a:pt x="3344" y="725"/>
                </a:lnTo>
                <a:lnTo>
                  <a:pt x="3484" y="725"/>
                </a:lnTo>
                <a:lnTo>
                  <a:pt x="3623" y="725"/>
                </a:lnTo>
                <a:lnTo>
                  <a:pt x="3762" y="725"/>
                </a:lnTo>
                <a:lnTo>
                  <a:pt x="3901" y="725"/>
                </a:lnTo>
                <a:lnTo>
                  <a:pt x="4041" y="725"/>
                </a:lnTo>
                <a:lnTo>
                  <a:pt x="4180" y="725"/>
                </a:lnTo>
                <a:lnTo>
                  <a:pt x="4180" y="725"/>
                </a:lnTo>
                <a:lnTo>
                  <a:pt x="4041" y="725"/>
                </a:lnTo>
                <a:lnTo>
                  <a:pt x="3901" y="725"/>
                </a:lnTo>
                <a:lnTo>
                  <a:pt x="3762" y="725"/>
                </a:lnTo>
                <a:lnTo>
                  <a:pt x="3623" y="725"/>
                </a:lnTo>
                <a:lnTo>
                  <a:pt x="3484" y="725"/>
                </a:lnTo>
                <a:lnTo>
                  <a:pt x="3344" y="725"/>
                </a:lnTo>
                <a:lnTo>
                  <a:pt x="3205" y="725"/>
                </a:lnTo>
                <a:lnTo>
                  <a:pt x="3066" y="725"/>
                </a:lnTo>
                <a:lnTo>
                  <a:pt x="2926" y="725"/>
                </a:lnTo>
                <a:lnTo>
                  <a:pt x="2787" y="725"/>
                </a:lnTo>
                <a:lnTo>
                  <a:pt x="2648" y="725"/>
                </a:lnTo>
                <a:lnTo>
                  <a:pt x="2508" y="725"/>
                </a:lnTo>
                <a:lnTo>
                  <a:pt x="2369" y="725"/>
                </a:lnTo>
                <a:lnTo>
                  <a:pt x="2230" y="725"/>
                </a:lnTo>
                <a:lnTo>
                  <a:pt x="2091" y="721"/>
                </a:lnTo>
                <a:lnTo>
                  <a:pt x="1951" y="713"/>
                </a:lnTo>
                <a:lnTo>
                  <a:pt x="1812" y="707"/>
                </a:lnTo>
                <a:lnTo>
                  <a:pt x="1673" y="699"/>
                </a:lnTo>
                <a:lnTo>
                  <a:pt x="1533" y="691"/>
                </a:lnTo>
                <a:lnTo>
                  <a:pt x="1394" y="683"/>
                </a:lnTo>
                <a:lnTo>
                  <a:pt x="1255" y="675"/>
                </a:lnTo>
                <a:lnTo>
                  <a:pt x="1116" y="667"/>
                </a:lnTo>
                <a:lnTo>
                  <a:pt x="976" y="660"/>
                </a:lnTo>
                <a:lnTo>
                  <a:pt x="837" y="654"/>
                </a:lnTo>
                <a:lnTo>
                  <a:pt x="698" y="647"/>
                </a:lnTo>
                <a:lnTo>
                  <a:pt x="558" y="643"/>
                </a:lnTo>
                <a:lnTo>
                  <a:pt x="419" y="640"/>
                </a:lnTo>
                <a:lnTo>
                  <a:pt x="280" y="639"/>
                </a:lnTo>
                <a:lnTo>
                  <a:pt x="139" y="639"/>
                </a:lnTo>
                <a:lnTo>
                  <a:pt x="0" y="63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80" name="Freeform 8"/>
          <p:cNvSpPr>
            <a:spLocks/>
          </p:cNvSpPr>
          <p:nvPr/>
        </p:nvSpPr>
        <p:spPr bwMode="auto">
          <a:xfrm>
            <a:off x="844550" y="3216461"/>
            <a:ext cx="10149921" cy="1164035"/>
          </a:xfrm>
          <a:custGeom>
            <a:avLst/>
            <a:gdLst>
              <a:gd name="T0" fmla="*/ 0 w 4180"/>
              <a:gd name="T1" fmla="*/ 0 h 1122"/>
              <a:gd name="T2" fmla="*/ 139 w 4180"/>
              <a:gd name="T3" fmla="*/ 40 h 1122"/>
              <a:gd name="T4" fmla="*/ 280 w 4180"/>
              <a:gd name="T5" fmla="*/ 53 h 1122"/>
              <a:gd name="T6" fmla="*/ 419 w 4180"/>
              <a:gd name="T7" fmla="*/ 78 h 1122"/>
              <a:gd name="T8" fmla="*/ 558 w 4180"/>
              <a:gd name="T9" fmla="*/ 111 h 1122"/>
              <a:gd name="T10" fmla="*/ 698 w 4180"/>
              <a:gd name="T11" fmla="*/ 154 h 1122"/>
              <a:gd name="T12" fmla="*/ 837 w 4180"/>
              <a:gd name="T13" fmla="*/ 205 h 1122"/>
              <a:gd name="T14" fmla="*/ 976 w 4180"/>
              <a:gd name="T15" fmla="*/ 266 h 1122"/>
              <a:gd name="T16" fmla="*/ 1116 w 4180"/>
              <a:gd name="T17" fmla="*/ 334 h 1122"/>
              <a:gd name="T18" fmla="*/ 1255 w 4180"/>
              <a:gd name="T19" fmla="*/ 408 h 1122"/>
              <a:gd name="T20" fmla="*/ 1394 w 4180"/>
              <a:gd name="T21" fmla="*/ 481 h 1122"/>
              <a:gd name="T22" fmla="*/ 1533 w 4180"/>
              <a:gd name="T23" fmla="*/ 536 h 1122"/>
              <a:gd name="T24" fmla="*/ 1673 w 4180"/>
              <a:gd name="T25" fmla="*/ 596 h 1122"/>
              <a:gd name="T26" fmla="*/ 1812 w 4180"/>
              <a:gd name="T27" fmla="*/ 655 h 1122"/>
              <a:gd name="T28" fmla="*/ 1951 w 4180"/>
              <a:gd name="T29" fmla="*/ 713 h 1122"/>
              <a:gd name="T30" fmla="*/ 2091 w 4180"/>
              <a:gd name="T31" fmla="*/ 770 h 1122"/>
              <a:gd name="T32" fmla="*/ 2230 w 4180"/>
              <a:gd name="T33" fmla="*/ 821 h 1122"/>
              <a:gd name="T34" fmla="*/ 2369 w 4180"/>
              <a:gd name="T35" fmla="*/ 862 h 1122"/>
              <a:gd name="T36" fmla="*/ 2508 w 4180"/>
              <a:gd name="T37" fmla="*/ 904 h 1122"/>
              <a:gd name="T38" fmla="*/ 2648 w 4180"/>
              <a:gd name="T39" fmla="*/ 936 h 1122"/>
              <a:gd name="T40" fmla="*/ 2787 w 4180"/>
              <a:gd name="T41" fmla="*/ 958 h 1122"/>
              <a:gd name="T42" fmla="*/ 2926 w 4180"/>
              <a:gd name="T43" fmla="*/ 974 h 1122"/>
              <a:gd name="T44" fmla="*/ 3066 w 4180"/>
              <a:gd name="T45" fmla="*/ 991 h 1122"/>
              <a:gd name="T46" fmla="*/ 3205 w 4180"/>
              <a:gd name="T47" fmla="*/ 1007 h 1122"/>
              <a:gd name="T48" fmla="*/ 3344 w 4180"/>
              <a:gd name="T49" fmla="*/ 1022 h 1122"/>
              <a:gd name="T50" fmla="*/ 3484 w 4180"/>
              <a:gd name="T51" fmla="*/ 1037 h 1122"/>
              <a:gd name="T52" fmla="*/ 3623 w 4180"/>
              <a:gd name="T53" fmla="*/ 1051 h 1122"/>
              <a:gd name="T54" fmla="*/ 3762 w 4180"/>
              <a:gd name="T55" fmla="*/ 1063 h 1122"/>
              <a:gd name="T56" fmla="*/ 3901 w 4180"/>
              <a:gd name="T57" fmla="*/ 1075 h 1122"/>
              <a:gd name="T58" fmla="*/ 4041 w 4180"/>
              <a:gd name="T59" fmla="*/ 1086 h 1122"/>
              <a:gd name="T60" fmla="*/ 4180 w 4180"/>
              <a:gd name="T61" fmla="*/ 1097 h 1122"/>
              <a:gd name="T62" fmla="*/ 4180 w 4180"/>
              <a:gd name="T63" fmla="*/ 1122 h 1122"/>
              <a:gd name="T64" fmla="*/ 4041 w 4180"/>
              <a:gd name="T65" fmla="*/ 1122 h 1122"/>
              <a:gd name="T66" fmla="*/ 3901 w 4180"/>
              <a:gd name="T67" fmla="*/ 1122 h 1122"/>
              <a:gd name="T68" fmla="*/ 3762 w 4180"/>
              <a:gd name="T69" fmla="*/ 1122 h 1122"/>
              <a:gd name="T70" fmla="*/ 3623 w 4180"/>
              <a:gd name="T71" fmla="*/ 1122 h 1122"/>
              <a:gd name="T72" fmla="*/ 3484 w 4180"/>
              <a:gd name="T73" fmla="*/ 1122 h 1122"/>
              <a:gd name="T74" fmla="*/ 3344 w 4180"/>
              <a:gd name="T75" fmla="*/ 1122 h 1122"/>
              <a:gd name="T76" fmla="*/ 3205 w 4180"/>
              <a:gd name="T77" fmla="*/ 1122 h 1122"/>
              <a:gd name="T78" fmla="*/ 3066 w 4180"/>
              <a:gd name="T79" fmla="*/ 1122 h 1122"/>
              <a:gd name="T80" fmla="*/ 2926 w 4180"/>
              <a:gd name="T81" fmla="*/ 1122 h 1122"/>
              <a:gd name="T82" fmla="*/ 2787 w 4180"/>
              <a:gd name="T83" fmla="*/ 1122 h 1122"/>
              <a:gd name="T84" fmla="*/ 2648 w 4180"/>
              <a:gd name="T85" fmla="*/ 1117 h 1122"/>
              <a:gd name="T86" fmla="*/ 2508 w 4180"/>
              <a:gd name="T87" fmla="*/ 1101 h 1122"/>
              <a:gd name="T88" fmla="*/ 2369 w 4180"/>
              <a:gd name="T89" fmla="*/ 1076 h 1122"/>
              <a:gd name="T90" fmla="*/ 2230 w 4180"/>
              <a:gd name="T91" fmla="*/ 1051 h 1122"/>
              <a:gd name="T92" fmla="*/ 2091 w 4180"/>
              <a:gd name="T93" fmla="*/ 1018 h 1122"/>
              <a:gd name="T94" fmla="*/ 1951 w 4180"/>
              <a:gd name="T95" fmla="*/ 977 h 1122"/>
              <a:gd name="T96" fmla="*/ 1812 w 4180"/>
              <a:gd name="T97" fmla="*/ 934 h 1122"/>
              <a:gd name="T98" fmla="*/ 1673 w 4180"/>
              <a:gd name="T99" fmla="*/ 891 h 1122"/>
              <a:gd name="T100" fmla="*/ 1533 w 4180"/>
              <a:gd name="T101" fmla="*/ 846 h 1122"/>
              <a:gd name="T102" fmla="*/ 1394 w 4180"/>
              <a:gd name="T103" fmla="*/ 806 h 1122"/>
              <a:gd name="T104" fmla="*/ 1255 w 4180"/>
              <a:gd name="T105" fmla="*/ 745 h 1122"/>
              <a:gd name="T106" fmla="*/ 1116 w 4180"/>
              <a:gd name="T107" fmla="*/ 683 h 1122"/>
              <a:gd name="T108" fmla="*/ 976 w 4180"/>
              <a:gd name="T109" fmla="*/ 627 h 1122"/>
              <a:gd name="T110" fmla="*/ 837 w 4180"/>
              <a:gd name="T111" fmla="*/ 577 h 1122"/>
              <a:gd name="T112" fmla="*/ 698 w 4180"/>
              <a:gd name="T113" fmla="*/ 537 h 1122"/>
              <a:gd name="T114" fmla="*/ 558 w 4180"/>
              <a:gd name="T115" fmla="*/ 503 h 1122"/>
              <a:gd name="T116" fmla="*/ 419 w 4180"/>
              <a:gd name="T117" fmla="*/ 478 h 1122"/>
              <a:gd name="T118" fmla="*/ 280 w 4180"/>
              <a:gd name="T119" fmla="*/ 457 h 1122"/>
              <a:gd name="T120" fmla="*/ 139 w 4180"/>
              <a:gd name="T121" fmla="*/ 443 h 1122"/>
              <a:gd name="T122" fmla="*/ 0 w 4180"/>
              <a:gd name="T123" fmla="*/ 397 h 1122"/>
              <a:gd name="T124" fmla="*/ 0 w 4180"/>
              <a:gd name="T12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80" h="1122">
                <a:moveTo>
                  <a:pt x="0" y="0"/>
                </a:moveTo>
                <a:lnTo>
                  <a:pt x="139" y="40"/>
                </a:lnTo>
                <a:lnTo>
                  <a:pt x="280" y="53"/>
                </a:lnTo>
                <a:lnTo>
                  <a:pt x="419" y="78"/>
                </a:lnTo>
                <a:lnTo>
                  <a:pt x="558" y="111"/>
                </a:lnTo>
                <a:lnTo>
                  <a:pt x="698" y="154"/>
                </a:lnTo>
                <a:lnTo>
                  <a:pt x="837" y="205"/>
                </a:lnTo>
                <a:lnTo>
                  <a:pt x="976" y="266"/>
                </a:lnTo>
                <a:lnTo>
                  <a:pt x="1116" y="334"/>
                </a:lnTo>
                <a:lnTo>
                  <a:pt x="1255" y="408"/>
                </a:lnTo>
                <a:lnTo>
                  <a:pt x="1394" y="481"/>
                </a:lnTo>
                <a:lnTo>
                  <a:pt x="1533" y="536"/>
                </a:lnTo>
                <a:lnTo>
                  <a:pt x="1673" y="596"/>
                </a:lnTo>
                <a:lnTo>
                  <a:pt x="1812" y="655"/>
                </a:lnTo>
                <a:lnTo>
                  <a:pt x="1951" y="713"/>
                </a:lnTo>
                <a:lnTo>
                  <a:pt x="2091" y="770"/>
                </a:lnTo>
                <a:lnTo>
                  <a:pt x="2230" y="821"/>
                </a:lnTo>
                <a:lnTo>
                  <a:pt x="2369" y="862"/>
                </a:lnTo>
                <a:lnTo>
                  <a:pt x="2508" y="904"/>
                </a:lnTo>
                <a:lnTo>
                  <a:pt x="2648" y="936"/>
                </a:lnTo>
                <a:lnTo>
                  <a:pt x="2787" y="958"/>
                </a:lnTo>
                <a:lnTo>
                  <a:pt x="2926" y="974"/>
                </a:lnTo>
                <a:lnTo>
                  <a:pt x="3066" y="991"/>
                </a:lnTo>
                <a:lnTo>
                  <a:pt x="3205" y="1007"/>
                </a:lnTo>
                <a:lnTo>
                  <a:pt x="3344" y="1022"/>
                </a:lnTo>
                <a:lnTo>
                  <a:pt x="3484" y="1037"/>
                </a:lnTo>
                <a:lnTo>
                  <a:pt x="3623" y="1051"/>
                </a:lnTo>
                <a:lnTo>
                  <a:pt x="3762" y="1063"/>
                </a:lnTo>
                <a:lnTo>
                  <a:pt x="3901" y="1075"/>
                </a:lnTo>
                <a:lnTo>
                  <a:pt x="4041" y="1086"/>
                </a:lnTo>
                <a:lnTo>
                  <a:pt x="4180" y="1097"/>
                </a:lnTo>
                <a:lnTo>
                  <a:pt x="4180" y="1122"/>
                </a:lnTo>
                <a:lnTo>
                  <a:pt x="4041" y="1122"/>
                </a:lnTo>
                <a:lnTo>
                  <a:pt x="3901" y="1122"/>
                </a:lnTo>
                <a:lnTo>
                  <a:pt x="3762" y="1122"/>
                </a:lnTo>
                <a:lnTo>
                  <a:pt x="3623" y="1122"/>
                </a:lnTo>
                <a:lnTo>
                  <a:pt x="3484" y="1122"/>
                </a:lnTo>
                <a:lnTo>
                  <a:pt x="3344" y="1122"/>
                </a:lnTo>
                <a:lnTo>
                  <a:pt x="3205" y="1122"/>
                </a:lnTo>
                <a:lnTo>
                  <a:pt x="3066" y="1122"/>
                </a:lnTo>
                <a:lnTo>
                  <a:pt x="2926" y="1122"/>
                </a:lnTo>
                <a:lnTo>
                  <a:pt x="2787" y="1122"/>
                </a:lnTo>
                <a:lnTo>
                  <a:pt x="2648" y="1117"/>
                </a:lnTo>
                <a:lnTo>
                  <a:pt x="2508" y="1101"/>
                </a:lnTo>
                <a:lnTo>
                  <a:pt x="2369" y="1076"/>
                </a:lnTo>
                <a:lnTo>
                  <a:pt x="2230" y="1051"/>
                </a:lnTo>
                <a:lnTo>
                  <a:pt x="2091" y="1018"/>
                </a:lnTo>
                <a:lnTo>
                  <a:pt x="1951" y="977"/>
                </a:lnTo>
                <a:lnTo>
                  <a:pt x="1812" y="934"/>
                </a:lnTo>
                <a:lnTo>
                  <a:pt x="1673" y="891"/>
                </a:lnTo>
                <a:lnTo>
                  <a:pt x="1533" y="846"/>
                </a:lnTo>
                <a:lnTo>
                  <a:pt x="1394" y="806"/>
                </a:lnTo>
                <a:lnTo>
                  <a:pt x="1255" y="745"/>
                </a:lnTo>
                <a:lnTo>
                  <a:pt x="1116" y="683"/>
                </a:lnTo>
                <a:lnTo>
                  <a:pt x="976" y="627"/>
                </a:lnTo>
                <a:lnTo>
                  <a:pt x="837" y="577"/>
                </a:lnTo>
                <a:lnTo>
                  <a:pt x="698" y="537"/>
                </a:lnTo>
                <a:lnTo>
                  <a:pt x="558" y="503"/>
                </a:lnTo>
                <a:lnTo>
                  <a:pt x="419" y="478"/>
                </a:lnTo>
                <a:lnTo>
                  <a:pt x="280" y="457"/>
                </a:lnTo>
                <a:lnTo>
                  <a:pt x="139" y="443"/>
                </a:lnTo>
                <a:lnTo>
                  <a:pt x="0" y="397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81" name="Freeform 9"/>
          <p:cNvSpPr>
            <a:spLocks/>
          </p:cNvSpPr>
          <p:nvPr/>
        </p:nvSpPr>
        <p:spPr bwMode="auto">
          <a:xfrm>
            <a:off x="844550" y="2867403"/>
            <a:ext cx="10149921" cy="1486309"/>
          </a:xfrm>
          <a:custGeom>
            <a:avLst/>
            <a:gdLst>
              <a:gd name="T0" fmla="*/ 0 w 4180"/>
              <a:gd name="T1" fmla="*/ 0 h 1433"/>
              <a:gd name="T2" fmla="*/ 139 w 4180"/>
              <a:gd name="T3" fmla="*/ 7 h 1433"/>
              <a:gd name="T4" fmla="*/ 280 w 4180"/>
              <a:gd name="T5" fmla="*/ 24 h 1433"/>
              <a:gd name="T6" fmla="*/ 419 w 4180"/>
              <a:gd name="T7" fmla="*/ 56 h 1433"/>
              <a:gd name="T8" fmla="*/ 558 w 4180"/>
              <a:gd name="T9" fmla="*/ 97 h 1433"/>
              <a:gd name="T10" fmla="*/ 698 w 4180"/>
              <a:gd name="T11" fmla="*/ 150 h 1433"/>
              <a:gd name="T12" fmla="*/ 837 w 4180"/>
              <a:gd name="T13" fmla="*/ 213 h 1433"/>
              <a:gd name="T14" fmla="*/ 976 w 4180"/>
              <a:gd name="T15" fmla="*/ 290 h 1433"/>
              <a:gd name="T16" fmla="*/ 1116 w 4180"/>
              <a:gd name="T17" fmla="*/ 371 h 1433"/>
              <a:gd name="T18" fmla="*/ 1255 w 4180"/>
              <a:gd name="T19" fmla="*/ 459 h 1433"/>
              <a:gd name="T20" fmla="*/ 1394 w 4180"/>
              <a:gd name="T21" fmla="*/ 548 h 1433"/>
              <a:gd name="T22" fmla="*/ 1533 w 4180"/>
              <a:gd name="T23" fmla="*/ 618 h 1433"/>
              <a:gd name="T24" fmla="*/ 1673 w 4180"/>
              <a:gd name="T25" fmla="*/ 692 h 1433"/>
              <a:gd name="T26" fmla="*/ 1812 w 4180"/>
              <a:gd name="T27" fmla="*/ 768 h 1433"/>
              <a:gd name="T28" fmla="*/ 1951 w 4180"/>
              <a:gd name="T29" fmla="*/ 840 h 1433"/>
              <a:gd name="T30" fmla="*/ 2091 w 4180"/>
              <a:gd name="T31" fmla="*/ 913 h 1433"/>
              <a:gd name="T32" fmla="*/ 2230 w 4180"/>
              <a:gd name="T33" fmla="*/ 979 h 1433"/>
              <a:gd name="T34" fmla="*/ 2369 w 4180"/>
              <a:gd name="T35" fmla="*/ 1035 h 1433"/>
              <a:gd name="T36" fmla="*/ 2508 w 4180"/>
              <a:gd name="T37" fmla="*/ 1089 h 1433"/>
              <a:gd name="T38" fmla="*/ 2648 w 4180"/>
              <a:gd name="T39" fmla="*/ 1134 h 1433"/>
              <a:gd name="T40" fmla="*/ 2787 w 4180"/>
              <a:gd name="T41" fmla="*/ 1167 h 1433"/>
              <a:gd name="T42" fmla="*/ 2926 w 4180"/>
              <a:gd name="T43" fmla="*/ 1196 h 1433"/>
              <a:gd name="T44" fmla="*/ 3066 w 4180"/>
              <a:gd name="T45" fmla="*/ 1224 h 1433"/>
              <a:gd name="T46" fmla="*/ 3205 w 4180"/>
              <a:gd name="T47" fmla="*/ 1252 h 1433"/>
              <a:gd name="T48" fmla="*/ 3344 w 4180"/>
              <a:gd name="T49" fmla="*/ 1278 h 1433"/>
              <a:gd name="T50" fmla="*/ 3484 w 4180"/>
              <a:gd name="T51" fmla="*/ 1302 h 1433"/>
              <a:gd name="T52" fmla="*/ 3623 w 4180"/>
              <a:gd name="T53" fmla="*/ 1325 h 1433"/>
              <a:gd name="T54" fmla="*/ 3762 w 4180"/>
              <a:gd name="T55" fmla="*/ 1346 h 1433"/>
              <a:gd name="T56" fmla="*/ 3901 w 4180"/>
              <a:gd name="T57" fmla="*/ 1366 h 1433"/>
              <a:gd name="T58" fmla="*/ 4041 w 4180"/>
              <a:gd name="T59" fmla="*/ 1384 h 1433"/>
              <a:gd name="T60" fmla="*/ 4180 w 4180"/>
              <a:gd name="T61" fmla="*/ 1401 h 1433"/>
              <a:gd name="T62" fmla="*/ 4180 w 4180"/>
              <a:gd name="T63" fmla="*/ 1433 h 1433"/>
              <a:gd name="T64" fmla="*/ 4041 w 4180"/>
              <a:gd name="T65" fmla="*/ 1422 h 1433"/>
              <a:gd name="T66" fmla="*/ 3901 w 4180"/>
              <a:gd name="T67" fmla="*/ 1411 h 1433"/>
              <a:gd name="T68" fmla="*/ 3762 w 4180"/>
              <a:gd name="T69" fmla="*/ 1399 h 1433"/>
              <a:gd name="T70" fmla="*/ 3623 w 4180"/>
              <a:gd name="T71" fmla="*/ 1387 h 1433"/>
              <a:gd name="T72" fmla="*/ 3484 w 4180"/>
              <a:gd name="T73" fmla="*/ 1373 h 1433"/>
              <a:gd name="T74" fmla="*/ 3344 w 4180"/>
              <a:gd name="T75" fmla="*/ 1358 h 1433"/>
              <a:gd name="T76" fmla="*/ 3205 w 4180"/>
              <a:gd name="T77" fmla="*/ 1343 h 1433"/>
              <a:gd name="T78" fmla="*/ 3066 w 4180"/>
              <a:gd name="T79" fmla="*/ 1327 h 1433"/>
              <a:gd name="T80" fmla="*/ 2926 w 4180"/>
              <a:gd name="T81" fmla="*/ 1310 h 1433"/>
              <a:gd name="T82" fmla="*/ 2787 w 4180"/>
              <a:gd name="T83" fmla="*/ 1294 h 1433"/>
              <a:gd name="T84" fmla="*/ 2648 w 4180"/>
              <a:gd name="T85" fmla="*/ 1272 h 1433"/>
              <a:gd name="T86" fmla="*/ 2508 w 4180"/>
              <a:gd name="T87" fmla="*/ 1240 h 1433"/>
              <a:gd name="T88" fmla="*/ 2369 w 4180"/>
              <a:gd name="T89" fmla="*/ 1198 h 1433"/>
              <a:gd name="T90" fmla="*/ 2230 w 4180"/>
              <a:gd name="T91" fmla="*/ 1157 h 1433"/>
              <a:gd name="T92" fmla="*/ 2091 w 4180"/>
              <a:gd name="T93" fmla="*/ 1106 h 1433"/>
              <a:gd name="T94" fmla="*/ 1951 w 4180"/>
              <a:gd name="T95" fmla="*/ 1049 h 1433"/>
              <a:gd name="T96" fmla="*/ 1812 w 4180"/>
              <a:gd name="T97" fmla="*/ 991 h 1433"/>
              <a:gd name="T98" fmla="*/ 1673 w 4180"/>
              <a:gd name="T99" fmla="*/ 932 h 1433"/>
              <a:gd name="T100" fmla="*/ 1533 w 4180"/>
              <a:gd name="T101" fmla="*/ 872 h 1433"/>
              <a:gd name="T102" fmla="*/ 1394 w 4180"/>
              <a:gd name="T103" fmla="*/ 817 h 1433"/>
              <a:gd name="T104" fmla="*/ 1255 w 4180"/>
              <a:gd name="T105" fmla="*/ 744 h 1433"/>
              <a:gd name="T106" fmla="*/ 1116 w 4180"/>
              <a:gd name="T107" fmla="*/ 670 h 1433"/>
              <a:gd name="T108" fmla="*/ 976 w 4180"/>
              <a:gd name="T109" fmla="*/ 602 h 1433"/>
              <a:gd name="T110" fmla="*/ 837 w 4180"/>
              <a:gd name="T111" fmla="*/ 541 h 1433"/>
              <a:gd name="T112" fmla="*/ 698 w 4180"/>
              <a:gd name="T113" fmla="*/ 490 h 1433"/>
              <a:gd name="T114" fmla="*/ 558 w 4180"/>
              <a:gd name="T115" fmla="*/ 447 h 1433"/>
              <a:gd name="T116" fmla="*/ 419 w 4180"/>
              <a:gd name="T117" fmla="*/ 414 h 1433"/>
              <a:gd name="T118" fmla="*/ 280 w 4180"/>
              <a:gd name="T119" fmla="*/ 389 h 1433"/>
              <a:gd name="T120" fmla="*/ 139 w 4180"/>
              <a:gd name="T121" fmla="*/ 376 h 1433"/>
              <a:gd name="T122" fmla="*/ 0 w 4180"/>
              <a:gd name="T123" fmla="*/ 336 h 1433"/>
              <a:gd name="T124" fmla="*/ 0 w 4180"/>
              <a:gd name="T125" fmla="*/ 0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80" h="1433">
                <a:moveTo>
                  <a:pt x="0" y="0"/>
                </a:moveTo>
                <a:lnTo>
                  <a:pt x="139" y="7"/>
                </a:lnTo>
                <a:lnTo>
                  <a:pt x="280" y="24"/>
                </a:lnTo>
                <a:lnTo>
                  <a:pt x="419" y="56"/>
                </a:lnTo>
                <a:lnTo>
                  <a:pt x="558" y="97"/>
                </a:lnTo>
                <a:lnTo>
                  <a:pt x="698" y="150"/>
                </a:lnTo>
                <a:lnTo>
                  <a:pt x="837" y="213"/>
                </a:lnTo>
                <a:lnTo>
                  <a:pt x="976" y="290"/>
                </a:lnTo>
                <a:lnTo>
                  <a:pt x="1116" y="371"/>
                </a:lnTo>
                <a:lnTo>
                  <a:pt x="1255" y="459"/>
                </a:lnTo>
                <a:lnTo>
                  <a:pt x="1394" y="548"/>
                </a:lnTo>
                <a:lnTo>
                  <a:pt x="1533" y="618"/>
                </a:lnTo>
                <a:lnTo>
                  <a:pt x="1673" y="692"/>
                </a:lnTo>
                <a:lnTo>
                  <a:pt x="1812" y="768"/>
                </a:lnTo>
                <a:lnTo>
                  <a:pt x="1951" y="840"/>
                </a:lnTo>
                <a:lnTo>
                  <a:pt x="2091" y="913"/>
                </a:lnTo>
                <a:lnTo>
                  <a:pt x="2230" y="979"/>
                </a:lnTo>
                <a:lnTo>
                  <a:pt x="2369" y="1035"/>
                </a:lnTo>
                <a:lnTo>
                  <a:pt x="2508" y="1089"/>
                </a:lnTo>
                <a:lnTo>
                  <a:pt x="2648" y="1134"/>
                </a:lnTo>
                <a:lnTo>
                  <a:pt x="2787" y="1167"/>
                </a:lnTo>
                <a:lnTo>
                  <a:pt x="2926" y="1196"/>
                </a:lnTo>
                <a:lnTo>
                  <a:pt x="3066" y="1224"/>
                </a:lnTo>
                <a:lnTo>
                  <a:pt x="3205" y="1252"/>
                </a:lnTo>
                <a:lnTo>
                  <a:pt x="3344" y="1278"/>
                </a:lnTo>
                <a:lnTo>
                  <a:pt x="3484" y="1302"/>
                </a:lnTo>
                <a:lnTo>
                  <a:pt x="3623" y="1325"/>
                </a:lnTo>
                <a:lnTo>
                  <a:pt x="3762" y="1346"/>
                </a:lnTo>
                <a:lnTo>
                  <a:pt x="3901" y="1366"/>
                </a:lnTo>
                <a:lnTo>
                  <a:pt x="4041" y="1384"/>
                </a:lnTo>
                <a:lnTo>
                  <a:pt x="4180" y="1401"/>
                </a:lnTo>
                <a:lnTo>
                  <a:pt x="4180" y="1433"/>
                </a:lnTo>
                <a:lnTo>
                  <a:pt x="4041" y="1422"/>
                </a:lnTo>
                <a:lnTo>
                  <a:pt x="3901" y="1411"/>
                </a:lnTo>
                <a:lnTo>
                  <a:pt x="3762" y="1399"/>
                </a:lnTo>
                <a:lnTo>
                  <a:pt x="3623" y="1387"/>
                </a:lnTo>
                <a:lnTo>
                  <a:pt x="3484" y="1373"/>
                </a:lnTo>
                <a:lnTo>
                  <a:pt x="3344" y="1358"/>
                </a:lnTo>
                <a:lnTo>
                  <a:pt x="3205" y="1343"/>
                </a:lnTo>
                <a:lnTo>
                  <a:pt x="3066" y="1327"/>
                </a:lnTo>
                <a:lnTo>
                  <a:pt x="2926" y="1310"/>
                </a:lnTo>
                <a:lnTo>
                  <a:pt x="2787" y="1294"/>
                </a:lnTo>
                <a:lnTo>
                  <a:pt x="2648" y="1272"/>
                </a:lnTo>
                <a:lnTo>
                  <a:pt x="2508" y="1240"/>
                </a:lnTo>
                <a:lnTo>
                  <a:pt x="2369" y="1198"/>
                </a:lnTo>
                <a:lnTo>
                  <a:pt x="2230" y="1157"/>
                </a:lnTo>
                <a:lnTo>
                  <a:pt x="2091" y="1106"/>
                </a:lnTo>
                <a:lnTo>
                  <a:pt x="1951" y="1049"/>
                </a:lnTo>
                <a:lnTo>
                  <a:pt x="1812" y="991"/>
                </a:lnTo>
                <a:lnTo>
                  <a:pt x="1673" y="932"/>
                </a:lnTo>
                <a:lnTo>
                  <a:pt x="1533" y="872"/>
                </a:lnTo>
                <a:lnTo>
                  <a:pt x="1394" y="817"/>
                </a:lnTo>
                <a:lnTo>
                  <a:pt x="1255" y="744"/>
                </a:lnTo>
                <a:lnTo>
                  <a:pt x="1116" y="670"/>
                </a:lnTo>
                <a:lnTo>
                  <a:pt x="976" y="602"/>
                </a:lnTo>
                <a:lnTo>
                  <a:pt x="837" y="541"/>
                </a:lnTo>
                <a:lnTo>
                  <a:pt x="698" y="490"/>
                </a:lnTo>
                <a:lnTo>
                  <a:pt x="558" y="447"/>
                </a:lnTo>
                <a:lnTo>
                  <a:pt x="419" y="414"/>
                </a:lnTo>
                <a:lnTo>
                  <a:pt x="280" y="389"/>
                </a:lnTo>
                <a:lnTo>
                  <a:pt x="139" y="37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rgbClr val="31859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82" name="Freeform 10"/>
          <p:cNvSpPr>
            <a:spLocks/>
          </p:cNvSpPr>
          <p:nvPr/>
        </p:nvSpPr>
        <p:spPr bwMode="auto">
          <a:xfrm>
            <a:off x="844550" y="2727568"/>
            <a:ext cx="10149921" cy="1593546"/>
          </a:xfrm>
          <a:custGeom>
            <a:avLst/>
            <a:gdLst>
              <a:gd name="T0" fmla="*/ 0 w 4180"/>
              <a:gd name="T1" fmla="*/ 0 h 1536"/>
              <a:gd name="T2" fmla="*/ 139 w 4180"/>
              <a:gd name="T3" fmla="*/ 6 h 1536"/>
              <a:gd name="T4" fmla="*/ 280 w 4180"/>
              <a:gd name="T5" fmla="*/ 27 h 1536"/>
              <a:gd name="T6" fmla="*/ 419 w 4180"/>
              <a:gd name="T7" fmla="*/ 64 h 1536"/>
              <a:gd name="T8" fmla="*/ 558 w 4180"/>
              <a:gd name="T9" fmla="*/ 111 h 1536"/>
              <a:gd name="T10" fmla="*/ 698 w 4180"/>
              <a:gd name="T11" fmla="*/ 170 h 1536"/>
              <a:gd name="T12" fmla="*/ 837 w 4180"/>
              <a:gd name="T13" fmla="*/ 241 h 1536"/>
              <a:gd name="T14" fmla="*/ 976 w 4180"/>
              <a:gd name="T15" fmla="*/ 323 h 1536"/>
              <a:gd name="T16" fmla="*/ 1116 w 4180"/>
              <a:gd name="T17" fmla="*/ 409 h 1536"/>
              <a:gd name="T18" fmla="*/ 1255 w 4180"/>
              <a:gd name="T19" fmla="*/ 503 h 1536"/>
              <a:gd name="T20" fmla="*/ 1394 w 4180"/>
              <a:gd name="T21" fmla="*/ 597 h 1536"/>
              <a:gd name="T22" fmla="*/ 1533 w 4180"/>
              <a:gd name="T23" fmla="*/ 674 h 1536"/>
              <a:gd name="T24" fmla="*/ 1673 w 4180"/>
              <a:gd name="T25" fmla="*/ 754 h 1536"/>
              <a:gd name="T26" fmla="*/ 1812 w 4180"/>
              <a:gd name="T27" fmla="*/ 835 h 1536"/>
              <a:gd name="T28" fmla="*/ 1951 w 4180"/>
              <a:gd name="T29" fmla="*/ 913 h 1536"/>
              <a:gd name="T30" fmla="*/ 2091 w 4180"/>
              <a:gd name="T31" fmla="*/ 991 h 1536"/>
              <a:gd name="T32" fmla="*/ 2230 w 4180"/>
              <a:gd name="T33" fmla="*/ 1063 h 1536"/>
              <a:gd name="T34" fmla="*/ 2369 w 4180"/>
              <a:gd name="T35" fmla="*/ 1124 h 1536"/>
              <a:gd name="T36" fmla="*/ 2508 w 4180"/>
              <a:gd name="T37" fmla="*/ 1183 h 1536"/>
              <a:gd name="T38" fmla="*/ 2648 w 4180"/>
              <a:gd name="T39" fmla="*/ 1232 h 1536"/>
              <a:gd name="T40" fmla="*/ 2787 w 4180"/>
              <a:gd name="T41" fmla="*/ 1270 h 1536"/>
              <a:gd name="T42" fmla="*/ 2926 w 4180"/>
              <a:gd name="T43" fmla="*/ 1303 h 1536"/>
              <a:gd name="T44" fmla="*/ 3066 w 4180"/>
              <a:gd name="T45" fmla="*/ 1335 h 1536"/>
              <a:gd name="T46" fmla="*/ 3205 w 4180"/>
              <a:gd name="T47" fmla="*/ 1366 h 1536"/>
              <a:gd name="T48" fmla="*/ 3344 w 4180"/>
              <a:gd name="T49" fmla="*/ 1395 h 1536"/>
              <a:gd name="T50" fmla="*/ 3484 w 4180"/>
              <a:gd name="T51" fmla="*/ 1423 h 1536"/>
              <a:gd name="T52" fmla="*/ 3623 w 4180"/>
              <a:gd name="T53" fmla="*/ 1446 h 1536"/>
              <a:gd name="T54" fmla="*/ 3762 w 4180"/>
              <a:gd name="T55" fmla="*/ 1470 h 1536"/>
              <a:gd name="T56" fmla="*/ 3901 w 4180"/>
              <a:gd name="T57" fmla="*/ 1491 h 1536"/>
              <a:gd name="T58" fmla="*/ 4041 w 4180"/>
              <a:gd name="T59" fmla="*/ 1511 h 1536"/>
              <a:gd name="T60" fmla="*/ 4180 w 4180"/>
              <a:gd name="T61" fmla="*/ 1531 h 1536"/>
              <a:gd name="T62" fmla="*/ 4180 w 4180"/>
              <a:gd name="T63" fmla="*/ 1536 h 1536"/>
              <a:gd name="T64" fmla="*/ 4041 w 4180"/>
              <a:gd name="T65" fmla="*/ 1519 h 1536"/>
              <a:gd name="T66" fmla="*/ 3901 w 4180"/>
              <a:gd name="T67" fmla="*/ 1501 h 1536"/>
              <a:gd name="T68" fmla="*/ 3762 w 4180"/>
              <a:gd name="T69" fmla="*/ 1481 h 1536"/>
              <a:gd name="T70" fmla="*/ 3623 w 4180"/>
              <a:gd name="T71" fmla="*/ 1460 h 1536"/>
              <a:gd name="T72" fmla="*/ 3484 w 4180"/>
              <a:gd name="T73" fmla="*/ 1437 h 1536"/>
              <a:gd name="T74" fmla="*/ 3344 w 4180"/>
              <a:gd name="T75" fmla="*/ 1413 h 1536"/>
              <a:gd name="T76" fmla="*/ 3205 w 4180"/>
              <a:gd name="T77" fmla="*/ 1387 h 1536"/>
              <a:gd name="T78" fmla="*/ 3066 w 4180"/>
              <a:gd name="T79" fmla="*/ 1359 h 1536"/>
              <a:gd name="T80" fmla="*/ 2926 w 4180"/>
              <a:gd name="T81" fmla="*/ 1331 h 1536"/>
              <a:gd name="T82" fmla="*/ 2787 w 4180"/>
              <a:gd name="T83" fmla="*/ 1302 h 1536"/>
              <a:gd name="T84" fmla="*/ 2648 w 4180"/>
              <a:gd name="T85" fmla="*/ 1269 h 1536"/>
              <a:gd name="T86" fmla="*/ 2508 w 4180"/>
              <a:gd name="T87" fmla="*/ 1224 h 1536"/>
              <a:gd name="T88" fmla="*/ 2369 w 4180"/>
              <a:gd name="T89" fmla="*/ 1170 h 1536"/>
              <a:gd name="T90" fmla="*/ 2230 w 4180"/>
              <a:gd name="T91" fmla="*/ 1114 h 1536"/>
              <a:gd name="T92" fmla="*/ 2091 w 4180"/>
              <a:gd name="T93" fmla="*/ 1048 h 1536"/>
              <a:gd name="T94" fmla="*/ 1951 w 4180"/>
              <a:gd name="T95" fmla="*/ 975 h 1536"/>
              <a:gd name="T96" fmla="*/ 1812 w 4180"/>
              <a:gd name="T97" fmla="*/ 903 h 1536"/>
              <a:gd name="T98" fmla="*/ 1673 w 4180"/>
              <a:gd name="T99" fmla="*/ 827 h 1536"/>
              <a:gd name="T100" fmla="*/ 1533 w 4180"/>
              <a:gd name="T101" fmla="*/ 753 h 1536"/>
              <a:gd name="T102" fmla="*/ 1394 w 4180"/>
              <a:gd name="T103" fmla="*/ 683 h 1536"/>
              <a:gd name="T104" fmla="*/ 1255 w 4180"/>
              <a:gd name="T105" fmla="*/ 594 h 1536"/>
              <a:gd name="T106" fmla="*/ 1116 w 4180"/>
              <a:gd name="T107" fmla="*/ 506 h 1536"/>
              <a:gd name="T108" fmla="*/ 976 w 4180"/>
              <a:gd name="T109" fmla="*/ 425 h 1536"/>
              <a:gd name="T110" fmla="*/ 837 w 4180"/>
              <a:gd name="T111" fmla="*/ 348 h 1536"/>
              <a:gd name="T112" fmla="*/ 698 w 4180"/>
              <a:gd name="T113" fmla="*/ 285 h 1536"/>
              <a:gd name="T114" fmla="*/ 558 w 4180"/>
              <a:gd name="T115" fmla="*/ 232 h 1536"/>
              <a:gd name="T116" fmla="*/ 419 w 4180"/>
              <a:gd name="T117" fmla="*/ 191 h 1536"/>
              <a:gd name="T118" fmla="*/ 280 w 4180"/>
              <a:gd name="T119" fmla="*/ 159 h 1536"/>
              <a:gd name="T120" fmla="*/ 139 w 4180"/>
              <a:gd name="T121" fmla="*/ 142 h 1536"/>
              <a:gd name="T122" fmla="*/ 0 w 4180"/>
              <a:gd name="T123" fmla="*/ 135 h 1536"/>
              <a:gd name="T124" fmla="*/ 0 w 4180"/>
              <a:gd name="T125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80" h="1536">
                <a:moveTo>
                  <a:pt x="0" y="0"/>
                </a:moveTo>
                <a:lnTo>
                  <a:pt x="139" y="6"/>
                </a:lnTo>
                <a:lnTo>
                  <a:pt x="280" y="27"/>
                </a:lnTo>
                <a:lnTo>
                  <a:pt x="419" y="64"/>
                </a:lnTo>
                <a:lnTo>
                  <a:pt x="558" y="111"/>
                </a:lnTo>
                <a:lnTo>
                  <a:pt x="698" y="170"/>
                </a:lnTo>
                <a:lnTo>
                  <a:pt x="837" y="241"/>
                </a:lnTo>
                <a:lnTo>
                  <a:pt x="976" y="323"/>
                </a:lnTo>
                <a:lnTo>
                  <a:pt x="1116" y="409"/>
                </a:lnTo>
                <a:lnTo>
                  <a:pt x="1255" y="503"/>
                </a:lnTo>
                <a:lnTo>
                  <a:pt x="1394" y="597"/>
                </a:lnTo>
                <a:lnTo>
                  <a:pt x="1533" y="674"/>
                </a:lnTo>
                <a:lnTo>
                  <a:pt x="1673" y="754"/>
                </a:lnTo>
                <a:lnTo>
                  <a:pt x="1812" y="835"/>
                </a:lnTo>
                <a:lnTo>
                  <a:pt x="1951" y="913"/>
                </a:lnTo>
                <a:lnTo>
                  <a:pt x="2091" y="991"/>
                </a:lnTo>
                <a:lnTo>
                  <a:pt x="2230" y="1063"/>
                </a:lnTo>
                <a:lnTo>
                  <a:pt x="2369" y="1124"/>
                </a:lnTo>
                <a:lnTo>
                  <a:pt x="2508" y="1183"/>
                </a:lnTo>
                <a:lnTo>
                  <a:pt x="2648" y="1232"/>
                </a:lnTo>
                <a:lnTo>
                  <a:pt x="2787" y="1270"/>
                </a:lnTo>
                <a:lnTo>
                  <a:pt x="2926" y="1303"/>
                </a:lnTo>
                <a:lnTo>
                  <a:pt x="3066" y="1335"/>
                </a:lnTo>
                <a:lnTo>
                  <a:pt x="3205" y="1366"/>
                </a:lnTo>
                <a:lnTo>
                  <a:pt x="3344" y="1395"/>
                </a:lnTo>
                <a:lnTo>
                  <a:pt x="3484" y="1423"/>
                </a:lnTo>
                <a:lnTo>
                  <a:pt x="3623" y="1446"/>
                </a:lnTo>
                <a:lnTo>
                  <a:pt x="3762" y="1470"/>
                </a:lnTo>
                <a:lnTo>
                  <a:pt x="3901" y="1491"/>
                </a:lnTo>
                <a:lnTo>
                  <a:pt x="4041" y="1511"/>
                </a:lnTo>
                <a:lnTo>
                  <a:pt x="4180" y="1531"/>
                </a:lnTo>
                <a:lnTo>
                  <a:pt x="4180" y="1536"/>
                </a:lnTo>
                <a:lnTo>
                  <a:pt x="4041" y="1519"/>
                </a:lnTo>
                <a:lnTo>
                  <a:pt x="3901" y="1501"/>
                </a:lnTo>
                <a:lnTo>
                  <a:pt x="3762" y="1481"/>
                </a:lnTo>
                <a:lnTo>
                  <a:pt x="3623" y="1460"/>
                </a:lnTo>
                <a:lnTo>
                  <a:pt x="3484" y="1437"/>
                </a:lnTo>
                <a:lnTo>
                  <a:pt x="3344" y="1413"/>
                </a:lnTo>
                <a:lnTo>
                  <a:pt x="3205" y="1387"/>
                </a:lnTo>
                <a:lnTo>
                  <a:pt x="3066" y="1359"/>
                </a:lnTo>
                <a:lnTo>
                  <a:pt x="2926" y="1331"/>
                </a:lnTo>
                <a:lnTo>
                  <a:pt x="2787" y="1302"/>
                </a:lnTo>
                <a:lnTo>
                  <a:pt x="2648" y="1269"/>
                </a:lnTo>
                <a:lnTo>
                  <a:pt x="2508" y="1224"/>
                </a:lnTo>
                <a:lnTo>
                  <a:pt x="2369" y="1170"/>
                </a:lnTo>
                <a:lnTo>
                  <a:pt x="2230" y="1114"/>
                </a:lnTo>
                <a:lnTo>
                  <a:pt x="2091" y="1048"/>
                </a:lnTo>
                <a:lnTo>
                  <a:pt x="1951" y="975"/>
                </a:lnTo>
                <a:lnTo>
                  <a:pt x="1812" y="903"/>
                </a:lnTo>
                <a:lnTo>
                  <a:pt x="1673" y="827"/>
                </a:lnTo>
                <a:lnTo>
                  <a:pt x="1533" y="753"/>
                </a:lnTo>
                <a:lnTo>
                  <a:pt x="1394" y="683"/>
                </a:lnTo>
                <a:lnTo>
                  <a:pt x="1255" y="594"/>
                </a:lnTo>
                <a:lnTo>
                  <a:pt x="1116" y="506"/>
                </a:lnTo>
                <a:lnTo>
                  <a:pt x="976" y="425"/>
                </a:lnTo>
                <a:lnTo>
                  <a:pt x="837" y="348"/>
                </a:lnTo>
                <a:lnTo>
                  <a:pt x="698" y="285"/>
                </a:lnTo>
                <a:lnTo>
                  <a:pt x="558" y="232"/>
                </a:lnTo>
                <a:lnTo>
                  <a:pt x="419" y="191"/>
                </a:lnTo>
                <a:lnTo>
                  <a:pt x="280" y="159"/>
                </a:lnTo>
                <a:lnTo>
                  <a:pt x="139" y="142"/>
                </a:lnTo>
                <a:lnTo>
                  <a:pt x="0" y="1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solidFill>
                <a:srgbClr val="FFC000"/>
              </a:solidFill>
            </a:endParaRPr>
          </a:p>
        </p:txBody>
      </p:sp>
      <p:sp>
        <p:nvSpPr>
          <p:cNvPr id="83" name="Freeform 11"/>
          <p:cNvSpPr>
            <a:spLocks/>
          </p:cNvSpPr>
          <p:nvPr/>
        </p:nvSpPr>
        <p:spPr bwMode="auto">
          <a:xfrm>
            <a:off x="844550" y="4382654"/>
            <a:ext cx="10149921" cy="78601"/>
          </a:xfrm>
          <a:custGeom>
            <a:avLst/>
            <a:gdLst>
              <a:gd name="T0" fmla="*/ 0 w 4180"/>
              <a:gd name="T1" fmla="*/ 0 h 17"/>
              <a:gd name="T2" fmla="*/ 139 w 4180"/>
              <a:gd name="T3" fmla="*/ 0 h 17"/>
              <a:gd name="T4" fmla="*/ 280 w 4180"/>
              <a:gd name="T5" fmla="*/ 0 h 17"/>
              <a:gd name="T6" fmla="*/ 419 w 4180"/>
              <a:gd name="T7" fmla="*/ 0 h 17"/>
              <a:gd name="T8" fmla="*/ 558 w 4180"/>
              <a:gd name="T9" fmla="*/ 0 h 17"/>
              <a:gd name="T10" fmla="*/ 698 w 4180"/>
              <a:gd name="T11" fmla="*/ 0 h 17"/>
              <a:gd name="T12" fmla="*/ 837 w 4180"/>
              <a:gd name="T13" fmla="*/ 0 h 17"/>
              <a:gd name="T14" fmla="*/ 976 w 4180"/>
              <a:gd name="T15" fmla="*/ 0 h 17"/>
              <a:gd name="T16" fmla="*/ 1116 w 4180"/>
              <a:gd name="T17" fmla="*/ 0 h 17"/>
              <a:gd name="T18" fmla="*/ 1255 w 4180"/>
              <a:gd name="T19" fmla="*/ 0 h 17"/>
              <a:gd name="T20" fmla="*/ 1394 w 4180"/>
              <a:gd name="T21" fmla="*/ 0 h 17"/>
              <a:gd name="T22" fmla="*/ 1533 w 4180"/>
              <a:gd name="T23" fmla="*/ 0 h 17"/>
              <a:gd name="T24" fmla="*/ 1673 w 4180"/>
              <a:gd name="T25" fmla="*/ 0 h 17"/>
              <a:gd name="T26" fmla="*/ 1812 w 4180"/>
              <a:gd name="T27" fmla="*/ 0 h 17"/>
              <a:gd name="T28" fmla="*/ 1951 w 4180"/>
              <a:gd name="T29" fmla="*/ 0 h 17"/>
              <a:gd name="T30" fmla="*/ 2091 w 4180"/>
              <a:gd name="T31" fmla="*/ 0 h 17"/>
              <a:gd name="T32" fmla="*/ 2230 w 4180"/>
              <a:gd name="T33" fmla="*/ 0 h 17"/>
              <a:gd name="T34" fmla="*/ 2369 w 4180"/>
              <a:gd name="T35" fmla="*/ 0 h 17"/>
              <a:gd name="T36" fmla="*/ 2508 w 4180"/>
              <a:gd name="T37" fmla="*/ 0 h 17"/>
              <a:gd name="T38" fmla="*/ 2648 w 4180"/>
              <a:gd name="T39" fmla="*/ 0 h 17"/>
              <a:gd name="T40" fmla="*/ 2787 w 4180"/>
              <a:gd name="T41" fmla="*/ 4 h 17"/>
              <a:gd name="T42" fmla="*/ 2926 w 4180"/>
              <a:gd name="T43" fmla="*/ 8 h 17"/>
              <a:gd name="T44" fmla="*/ 3066 w 4180"/>
              <a:gd name="T45" fmla="*/ 11 h 17"/>
              <a:gd name="T46" fmla="*/ 3205 w 4180"/>
              <a:gd name="T47" fmla="*/ 12 h 17"/>
              <a:gd name="T48" fmla="*/ 3344 w 4180"/>
              <a:gd name="T49" fmla="*/ 13 h 17"/>
              <a:gd name="T50" fmla="*/ 3484 w 4180"/>
              <a:gd name="T51" fmla="*/ 15 h 17"/>
              <a:gd name="T52" fmla="*/ 3623 w 4180"/>
              <a:gd name="T53" fmla="*/ 15 h 17"/>
              <a:gd name="T54" fmla="*/ 3762 w 4180"/>
              <a:gd name="T55" fmla="*/ 16 h 17"/>
              <a:gd name="T56" fmla="*/ 3901 w 4180"/>
              <a:gd name="T57" fmla="*/ 16 h 17"/>
              <a:gd name="T58" fmla="*/ 4041 w 4180"/>
              <a:gd name="T59" fmla="*/ 17 h 17"/>
              <a:gd name="T60" fmla="*/ 4180 w 4180"/>
              <a:gd name="T61" fmla="*/ 17 h 17"/>
              <a:gd name="T62" fmla="*/ 4180 w 4180"/>
              <a:gd name="T63" fmla="*/ 0 h 17"/>
              <a:gd name="T64" fmla="*/ 4041 w 4180"/>
              <a:gd name="T65" fmla="*/ 0 h 17"/>
              <a:gd name="T66" fmla="*/ 3901 w 4180"/>
              <a:gd name="T67" fmla="*/ 0 h 17"/>
              <a:gd name="T68" fmla="*/ 3762 w 4180"/>
              <a:gd name="T69" fmla="*/ 0 h 17"/>
              <a:gd name="T70" fmla="*/ 3623 w 4180"/>
              <a:gd name="T71" fmla="*/ 0 h 17"/>
              <a:gd name="T72" fmla="*/ 3484 w 4180"/>
              <a:gd name="T73" fmla="*/ 0 h 17"/>
              <a:gd name="T74" fmla="*/ 3344 w 4180"/>
              <a:gd name="T75" fmla="*/ 0 h 17"/>
              <a:gd name="T76" fmla="*/ 3205 w 4180"/>
              <a:gd name="T77" fmla="*/ 0 h 17"/>
              <a:gd name="T78" fmla="*/ 3066 w 4180"/>
              <a:gd name="T79" fmla="*/ 0 h 17"/>
              <a:gd name="T80" fmla="*/ 2926 w 4180"/>
              <a:gd name="T81" fmla="*/ 0 h 17"/>
              <a:gd name="T82" fmla="*/ 2787 w 4180"/>
              <a:gd name="T83" fmla="*/ 0 h 17"/>
              <a:gd name="T84" fmla="*/ 2648 w 4180"/>
              <a:gd name="T85" fmla="*/ 0 h 17"/>
              <a:gd name="T86" fmla="*/ 2508 w 4180"/>
              <a:gd name="T87" fmla="*/ 0 h 17"/>
              <a:gd name="T88" fmla="*/ 2369 w 4180"/>
              <a:gd name="T89" fmla="*/ 0 h 17"/>
              <a:gd name="T90" fmla="*/ 2230 w 4180"/>
              <a:gd name="T91" fmla="*/ 0 h 17"/>
              <a:gd name="T92" fmla="*/ 2091 w 4180"/>
              <a:gd name="T93" fmla="*/ 0 h 17"/>
              <a:gd name="T94" fmla="*/ 1951 w 4180"/>
              <a:gd name="T95" fmla="*/ 0 h 17"/>
              <a:gd name="T96" fmla="*/ 1812 w 4180"/>
              <a:gd name="T97" fmla="*/ 0 h 17"/>
              <a:gd name="T98" fmla="*/ 1673 w 4180"/>
              <a:gd name="T99" fmla="*/ 0 h 17"/>
              <a:gd name="T100" fmla="*/ 1533 w 4180"/>
              <a:gd name="T101" fmla="*/ 0 h 17"/>
              <a:gd name="T102" fmla="*/ 1394 w 4180"/>
              <a:gd name="T103" fmla="*/ 0 h 17"/>
              <a:gd name="T104" fmla="*/ 1255 w 4180"/>
              <a:gd name="T105" fmla="*/ 0 h 17"/>
              <a:gd name="T106" fmla="*/ 1116 w 4180"/>
              <a:gd name="T107" fmla="*/ 0 h 17"/>
              <a:gd name="T108" fmla="*/ 976 w 4180"/>
              <a:gd name="T109" fmla="*/ 0 h 17"/>
              <a:gd name="T110" fmla="*/ 837 w 4180"/>
              <a:gd name="T111" fmla="*/ 0 h 17"/>
              <a:gd name="T112" fmla="*/ 698 w 4180"/>
              <a:gd name="T113" fmla="*/ 0 h 17"/>
              <a:gd name="T114" fmla="*/ 558 w 4180"/>
              <a:gd name="T115" fmla="*/ 0 h 17"/>
              <a:gd name="T116" fmla="*/ 419 w 4180"/>
              <a:gd name="T117" fmla="*/ 0 h 17"/>
              <a:gd name="T118" fmla="*/ 280 w 4180"/>
              <a:gd name="T119" fmla="*/ 0 h 17"/>
              <a:gd name="T120" fmla="*/ 139 w 4180"/>
              <a:gd name="T121" fmla="*/ 0 h 17"/>
              <a:gd name="T122" fmla="*/ 0 w 4180"/>
              <a:gd name="T123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80" h="17">
                <a:moveTo>
                  <a:pt x="0" y="0"/>
                </a:moveTo>
                <a:lnTo>
                  <a:pt x="139" y="0"/>
                </a:lnTo>
                <a:lnTo>
                  <a:pt x="280" y="0"/>
                </a:lnTo>
                <a:lnTo>
                  <a:pt x="419" y="0"/>
                </a:lnTo>
                <a:lnTo>
                  <a:pt x="558" y="0"/>
                </a:lnTo>
                <a:lnTo>
                  <a:pt x="698" y="0"/>
                </a:lnTo>
                <a:lnTo>
                  <a:pt x="837" y="0"/>
                </a:lnTo>
                <a:lnTo>
                  <a:pt x="976" y="0"/>
                </a:lnTo>
                <a:lnTo>
                  <a:pt x="1116" y="0"/>
                </a:lnTo>
                <a:lnTo>
                  <a:pt x="1255" y="0"/>
                </a:lnTo>
                <a:lnTo>
                  <a:pt x="1394" y="0"/>
                </a:lnTo>
                <a:lnTo>
                  <a:pt x="1533" y="0"/>
                </a:lnTo>
                <a:lnTo>
                  <a:pt x="1673" y="0"/>
                </a:lnTo>
                <a:lnTo>
                  <a:pt x="1812" y="0"/>
                </a:lnTo>
                <a:lnTo>
                  <a:pt x="1951" y="0"/>
                </a:lnTo>
                <a:lnTo>
                  <a:pt x="2091" y="0"/>
                </a:lnTo>
                <a:lnTo>
                  <a:pt x="2230" y="0"/>
                </a:lnTo>
                <a:lnTo>
                  <a:pt x="2369" y="0"/>
                </a:lnTo>
                <a:lnTo>
                  <a:pt x="2508" y="0"/>
                </a:lnTo>
                <a:lnTo>
                  <a:pt x="2648" y="0"/>
                </a:lnTo>
                <a:lnTo>
                  <a:pt x="2787" y="4"/>
                </a:lnTo>
                <a:lnTo>
                  <a:pt x="2926" y="8"/>
                </a:lnTo>
                <a:lnTo>
                  <a:pt x="3066" y="11"/>
                </a:lnTo>
                <a:lnTo>
                  <a:pt x="3205" y="12"/>
                </a:lnTo>
                <a:lnTo>
                  <a:pt x="3344" y="13"/>
                </a:lnTo>
                <a:lnTo>
                  <a:pt x="3484" y="15"/>
                </a:lnTo>
                <a:lnTo>
                  <a:pt x="3623" y="15"/>
                </a:lnTo>
                <a:lnTo>
                  <a:pt x="3762" y="16"/>
                </a:lnTo>
                <a:lnTo>
                  <a:pt x="3901" y="16"/>
                </a:lnTo>
                <a:lnTo>
                  <a:pt x="4041" y="17"/>
                </a:lnTo>
                <a:lnTo>
                  <a:pt x="4180" y="17"/>
                </a:lnTo>
                <a:lnTo>
                  <a:pt x="4180" y="0"/>
                </a:lnTo>
                <a:lnTo>
                  <a:pt x="4041" y="0"/>
                </a:lnTo>
                <a:lnTo>
                  <a:pt x="3901" y="0"/>
                </a:lnTo>
                <a:lnTo>
                  <a:pt x="3762" y="0"/>
                </a:lnTo>
                <a:lnTo>
                  <a:pt x="3623" y="0"/>
                </a:lnTo>
                <a:lnTo>
                  <a:pt x="3484" y="0"/>
                </a:lnTo>
                <a:lnTo>
                  <a:pt x="3344" y="0"/>
                </a:lnTo>
                <a:lnTo>
                  <a:pt x="3205" y="0"/>
                </a:lnTo>
                <a:lnTo>
                  <a:pt x="3066" y="0"/>
                </a:lnTo>
                <a:lnTo>
                  <a:pt x="2926" y="0"/>
                </a:lnTo>
                <a:lnTo>
                  <a:pt x="2787" y="0"/>
                </a:lnTo>
                <a:lnTo>
                  <a:pt x="2648" y="0"/>
                </a:lnTo>
                <a:lnTo>
                  <a:pt x="2508" y="0"/>
                </a:lnTo>
                <a:lnTo>
                  <a:pt x="2369" y="0"/>
                </a:lnTo>
                <a:lnTo>
                  <a:pt x="2230" y="0"/>
                </a:lnTo>
                <a:lnTo>
                  <a:pt x="2091" y="0"/>
                </a:lnTo>
                <a:lnTo>
                  <a:pt x="1951" y="0"/>
                </a:lnTo>
                <a:lnTo>
                  <a:pt x="1812" y="0"/>
                </a:lnTo>
                <a:lnTo>
                  <a:pt x="1673" y="0"/>
                </a:lnTo>
                <a:lnTo>
                  <a:pt x="1533" y="0"/>
                </a:lnTo>
                <a:lnTo>
                  <a:pt x="1394" y="0"/>
                </a:lnTo>
                <a:lnTo>
                  <a:pt x="1255" y="0"/>
                </a:lnTo>
                <a:lnTo>
                  <a:pt x="1116" y="0"/>
                </a:lnTo>
                <a:lnTo>
                  <a:pt x="976" y="0"/>
                </a:lnTo>
                <a:lnTo>
                  <a:pt x="837" y="0"/>
                </a:lnTo>
                <a:lnTo>
                  <a:pt x="698" y="0"/>
                </a:lnTo>
                <a:lnTo>
                  <a:pt x="558" y="0"/>
                </a:lnTo>
                <a:lnTo>
                  <a:pt x="419" y="0"/>
                </a:lnTo>
                <a:lnTo>
                  <a:pt x="280" y="0"/>
                </a:lnTo>
                <a:lnTo>
                  <a:pt x="13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85" name="Line 13"/>
          <p:cNvSpPr>
            <a:spLocks noChangeShapeType="1"/>
          </p:cNvSpPr>
          <p:nvPr/>
        </p:nvSpPr>
        <p:spPr bwMode="auto">
          <a:xfrm>
            <a:off x="844550" y="4382654"/>
            <a:ext cx="10149921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grpSp>
        <p:nvGrpSpPr>
          <p:cNvPr id="86" name="Group 85"/>
          <p:cNvGrpSpPr/>
          <p:nvPr/>
        </p:nvGrpSpPr>
        <p:grpSpPr>
          <a:xfrm>
            <a:off x="612660" y="2617598"/>
            <a:ext cx="176339" cy="1661674"/>
            <a:chOff x="2324372" y="1594593"/>
            <a:chExt cx="106127" cy="2281030"/>
          </a:xfrm>
        </p:grpSpPr>
        <p:sp>
          <p:nvSpPr>
            <p:cNvPr id="87" name="Rectangle 16"/>
            <p:cNvSpPr>
              <a:spLocks noChangeArrowheads="1"/>
            </p:cNvSpPr>
            <p:nvPr/>
          </p:nvSpPr>
          <p:spPr bwMode="auto">
            <a:xfrm>
              <a:off x="2365857" y="3643251"/>
              <a:ext cx="62709" cy="23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2324373" y="3301809"/>
              <a:ext cx="106122" cy="23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10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2324372" y="2960366"/>
              <a:ext cx="106122" cy="23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15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2" name="Rectangle 19"/>
            <p:cNvSpPr>
              <a:spLocks noChangeArrowheads="1"/>
            </p:cNvSpPr>
            <p:nvPr/>
          </p:nvSpPr>
          <p:spPr bwMode="auto">
            <a:xfrm>
              <a:off x="2324373" y="2618923"/>
              <a:ext cx="106122" cy="23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3" name="Rectangle 20"/>
            <p:cNvSpPr>
              <a:spLocks noChangeArrowheads="1"/>
            </p:cNvSpPr>
            <p:nvPr/>
          </p:nvSpPr>
          <p:spPr bwMode="auto">
            <a:xfrm>
              <a:off x="2324373" y="2277480"/>
              <a:ext cx="106122" cy="23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25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2324373" y="1936036"/>
              <a:ext cx="106122" cy="23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30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2324377" y="1594593"/>
              <a:ext cx="106122" cy="232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35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6" name="Rectangle 24"/>
          <p:cNvSpPr>
            <a:spLocks noChangeArrowheads="1"/>
          </p:cNvSpPr>
          <p:nvPr/>
        </p:nvSpPr>
        <p:spPr bwMode="auto">
          <a:xfrm>
            <a:off x="622523" y="4505285"/>
            <a:ext cx="36548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2020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ctangle 28"/>
          <p:cNvSpPr>
            <a:spLocks noChangeArrowheads="1"/>
          </p:cNvSpPr>
          <p:nvPr/>
        </p:nvSpPr>
        <p:spPr bwMode="auto">
          <a:xfrm rot="16200000">
            <a:off x="95264" y="3005620"/>
            <a:ext cx="8096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Gt CO</a:t>
            </a:r>
            <a:r>
              <a:rPr kumimoji="0" lang="en-US" altLang="en-US" sz="11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1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" name="Rectangle 112"/>
          <p:cNvSpPr>
            <a:spLocks noChangeArrowheads="1"/>
          </p:cNvSpPr>
          <p:nvPr/>
        </p:nvSpPr>
        <p:spPr bwMode="auto">
          <a:xfrm>
            <a:off x="3887297" y="861438"/>
            <a:ext cx="47349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carbon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13"/>
          <p:cNvSpPr>
            <a:spLocks noChangeArrowheads="1"/>
          </p:cNvSpPr>
          <p:nvPr/>
        </p:nvSpPr>
        <p:spPr bwMode="auto">
          <a:xfrm>
            <a:off x="4282584" y="861438"/>
            <a:ext cx="11837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5331922" y="856675"/>
            <a:ext cx="158561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All appliances and cooling 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3473178" y="5277385"/>
            <a:ext cx="1721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00B0F0"/>
                </a:solidFill>
                <a:latin typeface="Calibri" panose="020F0502020204030204" pitchFamily="34" charset="0"/>
              </a:rPr>
              <a:t>Phase-out of unabated coal in advanced economies</a:t>
            </a:r>
            <a:endParaRPr lang="en-US" altLang="en-US" sz="1100" b="1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Rectangle 32"/>
          <p:cNvSpPr>
            <a:spLocks noChangeArrowheads="1"/>
          </p:cNvSpPr>
          <p:nvPr/>
        </p:nvSpPr>
        <p:spPr bwMode="auto">
          <a:xfrm>
            <a:off x="3473178" y="1614656"/>
            <a:ext cx="9153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  <a:t>Electric cars are</a:t>
            </a:r>
            <a:b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  <a:t>60% of sales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31859C"/>
              </a:solidFill>
              <a:effectLst/>
            </a:endParaRPr>
          </a:p>
        </p:txBody>
      </p:sp>
      <p:sp>
        <p:nvSpPr>
          <p:cNvPr id="129" name="Rectangle 32"/>
          <p:cNvSpPr>
            <a:spLocks noChangeArrowheads="1"/>
          </p:cNvSpPr>
          <p:nvPr/>
        </p:nvSpPr>
        <p:spPr bwMode="auto">
          <a:xfrm>
            <a:off x="3473178" y="2042744"/>
            <a:ext cx="12230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All new buildings are</a:t>
            </a:r>
            <a:b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zero-carbon ready</a:t>
            </a:r>
          </a:p>
        </p:txBody>
      </p:sp>
      <p:sp>
        <p:nvSpPr>
          <p:cNvPr id="132" name="Rectangle 30"/>
          <p:cNvSpPr>
            <a:spLocks noChangeArrowheads="1"/>
          </p:cNvSpPr>
          <p:nvPr/>
        </p:nvSpPr>
        <p:spPr bwMode="auto">
          <a:xfrm>
            <a:off x="7062388" y="4866466"/>
            <a:ext cx="13558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Net</a:t>
            </a:r>
            <a:r>
              <a:rPr kumimoji="0" lang="en-US" altLang="en-US" sz="1100" b="1" i="0" u="none" strike="noStrike" cap="none" normalizeH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zer</a:t>
            </a:r>
            <a:r>
              <a:rPr lang="en-US" altLang="en-US" sz="1100" b="1" dirty="0">
                <a:solidFill>
                  <a:srgbClr val="00B0F0"/>
                </a:solidFill>
                <a:latin typeface="Calibri" panose="020F0502020204030204" pitchFamily="34" charset="0"/>
              </a:rPr>
              <a:t>o electricity sector globally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33" name="Rectangle 32"/>
          <p:cNvSpPr>
            <a:spLocks noChangeArrowheads="1"/>
          </p:cNvSpPr>
          <p:nvPr/>
        </p:nvSpPr>
        <p:spPr bwMode="auto">
          <a:xfrm>
            <a:off x="10264346" y="947043"/>
            <a:ext cx="148381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92D050"/>
                </a:solidFill>
                <a:latin typeface="Calibri" panose="020F0502020204030204" pitchFamily="34" charset="0"/>
              </a:rPr>
              <a:t>More than 90% of heavy industry production is low emissions</a:t>
            </a:r>
          </a:p>
        </p:txBody>
      </p:sp>
      <p:sp>
        <p:nvSpPr>
          <p:cNvPr id="134" name="Rectangle 32"/>
          <p:cNvSpPr>
            <a:spLocks noChangeArrowheads="1"/>
          </p:cNvSpPr>
          <p:nvPr/>
        </p:nvSpPr>
        <p:spPr bwMode="auto">
          <a:xfrm>
            <a:off x="7062388" y="1664955"/>
            <a:ext cx="15365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  <a:t>50% of fuels used in aviation are sustainable</a:t>
            </a:r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10264346" y="2128953"/>
            <a:ext cx="134677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More than 85% of buildings are </a:t>
            </a:r>
            <a:b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zero-carbon ready</a:t>
            </a:r>
          </a:p>
        </p:txBody>
      </p:sp>
      <p:sp>
        <p:nvSpPr>
          <p:cNvPr id="136" name="Rectangle 32"/>
          <p:cNvSpPr>
            <a:spLocks noChangeArrowheads="1"/>
          </p:cNvSpPr>
          <p:nvPr/>
        </p:nvSpPr>
        <p:spPr bwMode="auto">
          <a:xfrm>
            <a:off x="7062388" y="2128953"/>
            <a:ext cx="157709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Half of existing buildings retrofitted to zero-carbon ready levels</a:t>
            </a:r>
          </a:p>
        </p:txBody>
      </p:sp>
      <p:sp>
        <p:nvSpPr>
          <p:cNvPr id="137" name="Rectangle 32"/>
          <p:cNvSpPr>
            <a:spLocks noChangeArrowheads="1"/>
          </p:cNvSpPr>
          <p:nvPr/>
        </p:nvSpPr>
        <p:spPr bwMode="auto">
          <a:xfrm>
            <a:off x="5194429" y="1488287"/>
            <a:ext cx="11942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  <a:t>No new ICE car sales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31859C"/>
              </a:solidFill>
              <a:effectLst/>
            </a:endParaRPr>
          </a:p>
        </p:txBody>
      </p:sp>
      <p:sp>
        <p:nvSpPr>
          <p:cNvPr id="138" name="Rectangle 32"/>
          <p:cNvSpPr>
            <a:spLocks noChangeArrowheads="1"/>
          </p:cNvSpPr>
          <p:nvPr/>
        </p:nvSpPr>
        <p:spPr bwMode="auto">
          <a:xfrm>
            <a:off x="5194429" y="1744639"/>
            <a:ext cx="12311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  <a:t>Electric heavy trucks </a:t>
            </a:r>
            <a:b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rgbClr val="31859C"/>
                </a:solidFill>
                <a:latin typeface="Calibri" panose="020F0502020204030204" pitchFamily="34" charset="0"/>
              </a:rPr>
              <a:t>are 50% of sales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31859C"/>
              </a:solidFill>
              <a:effectLst/>
            </a:endParaRPr>
          </a:p>
        </p:txBody>
      </p:sp>
      <p:sp>
        <p:nvSpPr>
          <p:cNvPr id="139" name="Rectangle 32"/>
          <p:cNvSpPr>
            <a:spLocks noChangeArrowheads="1"/>
          </p:cNvSpPr>
          <p:nvPr/>
        </p:nvSpPr>
        <p:spPr bwMode="auto">
          <a:xfrm>
            <a:off x="3473178" y="2470833"/>
            <a:ext cx="138499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Universal energy access</a:t>
            </a:r>
          </a:p>
        </p:txBody>
      </p:sp>
      <p:sp>
        <p:nvSpPr>
          <p:cNvPr id="140" name="Rectangle 32"/>
          <p:cNvSpPr>
            <a:spLocks noChangeArrowheads="1"/>
          </p:cNvSpPr>
          <p:nvPr/>
        </p:nvSpPr>
        <p:spPr bwMode="auto">
          <a:xfrm>
            <a:off x="5194429" y="2213591"/>
            <a:ext cx="16951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Most appliances and cooling systems are best in class</a:t>
            </a:r>
          </a:p>
        </p:txBody>
      </p:sp>
      <p:sp>
        <p:nvSpPr>
          <p:cNvPr id="141" name="Rectangle 32"/>
          <p:cNvSpPr>
            <a:spLocks noChangeArrowheads="1"/>
          </p:cNvSpPr>
          <p:nvPr/>
        </p:nvSpPr>
        <p:spPr bwMode="auto">
          <a:xfrm>
            <a:off x="8687004" y="2213591"/>
            <a:ext cx="1449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Half of heating demand met by heat pumps</a:t>
            </a:r>
          </a:p>
        </p:txBody>
      </p:sp>
      <p:sp>
        <p:nvSpPr>
          <p:cNvPr id="142" name="Rectangle 30"/>
          <p:cNvSpPr>
            <a:spLocks noChangeArrowheads="1"/>
          </p:cNvSpPr>
          <p:nvPr/>
        </p:nvSpPr>
        <p:spPr bwMode="auto">
          <a:xfrm>
            <a:off x="3473180" y="4861106"/>
            <a:ext cx="1549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1 020 GW annual solar and wind additions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44" name="Rectangle 30"/>
          <p:cNvSpPr>
            <a:spLocks noChangeArrowheads="1"/>
          </p:cNvSpPr>
          <p:nvPr/>
        </p:nvSpPr>
        <p:spPr bwMode="auto">
          <a:xfrm>
            <a:off x="7062388" y="5281877"/>
            <a:ext cx="17371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Phase-out</a:t>
            </a:r>
            <a:r>
              <a:rPr kumimoji="0" lang="en-US" altLang="en-US" sz="1100" b="1" i="0" u="none" strike="noStrike" cap="none" normalizeH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of all unabated coal and oil power plants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51" name="Rectangle 32"/>
          <p:cNvSpPr>
            <a:spLocks noChangeArrowheads="1"/>
          </p:cNvSpPr>
          <p:nvPr/>
        </p:nvSpPr>
        <p:spPr bwMode="auto">
          <a:xfrm>
            <a:off x="5194429" y="1031681"/>
            <a:ext cx="13769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92D050"/>
                </a:solidFill>
                <a:latin typeface="Calibri" panose="020F0502020204030204" pitchFamily="34" charset="0"/>
              </a:rPr>
              <a:t>All industrial electric </a:t>
            </a:r>
            <a:br>
              <a:rPr lang="en-GB" altLang="en-US" sz="1100" b="1" dirty="0">
                <a:solidFill>
                  <a:srgbClr val="92D050"/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rgbClr val="92D050"/>
                </a:solidFill>
                <a:latin typeface="Calibri" panose="020F0502020204030204" pitchFamily="34" charset="0"/>
              </a:rPr>
              <a:t>motors are best in class</a:t>
            </a:r>
          </a:p>
        </p:txBody>
      </p:sp>
      <p:sp>
        <p:nvSpPr>
          <p:cNvPr id="156" name="Rectangle 32"/>
          <p:cNvSpPr>
            <a:spLocks noChangeArrowheads="1"/>
          </p:cNvSpPr>
          <p:nvPr/>
        </p:nvSpPr>
        <p:spPr bwMode="auto">
          <a:xfrm>
            <a:off x="8460360" y="6021846"/>
            <a:ext cx="1852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BB9EC8"/>
                </a:solidFill>
                <a:latin typeface="Calibri" panose="020F0502020204030204" pitchFamily="34" charset="0"/>
              </a:rPr>
              <a:t>435 Mt low-carbon hydrogen; </a:t>
            </a:r>
            <a:br>
              <a:rPr lang="en-GB" altLang="en-US" sz="1100" b="1" dirty="0">
                <a:solidFill>
                  <a:srgbClr val="BB9EC8"/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rgbClr val="BB9EC8"/>
                </a:solidFill>
                <a:latin typeface="Calibri" panose="020F0502020204030204" pitchFamily="34" charset="0"/>
              </a:rPr>
              <a:t>3 000 GW electrolysers</a:t>
            </a:r>
          </a:p>
        </p:txBody>
      </p:sp>
      <p:sp>
        <p:nvSpPr>
          <p:cNvPr id="166" name="Rectangle 32"/>
          <p:cNvSpPr>
            <a:spLocks noChangeArrowheads="1"/>
          </p:cNvSpPr>
          <p:nvPr/>
        </p:nvSpPr>
        <p:spPr bwMode="auto">
          <a:xfrm>
            <a:off x="5194429" y="5680900"/>
            <a:ext cx="115809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4 Gt CO</a:t>
            </a:r>
            <a:r>
              <a:rPr lang="en-GB" altLang="en-US" sz="1100" b="1" baseline="-25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n-GB" altLang="en-US" sz="11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captured</a:t>
            </a:r>
          </a:p>
        </p:txBody>
      </p:sp>
      <p:sp>
        <p:nvSpPr>
          <p:cNvPr id="167" name="Rectangle 30"/>
          <p:cNvSpPr>
            <a:spLocks noChangeArrowheads="1"/>
          </p:cNvSpPr>
          <p:nvPr/>
        </p:nvSpPr>
        <p:spPr bwMode="auto">
          <a:xfrm>
            <a:off x="917525" y="4843522"/>
            <a:ext cx="17371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00B0F0"/>
                </a:solidFill>
                <a:latin typeface="Calibri" panose="020F0502020204030204" pitchFamily="34" charset="0"/>
              </a:rPr>
              <a:t>No new unabated coal plants approved for development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68" name="Rectangle 30"/>
          <p:cNvSpPr>
            <a:spLocks noChangeArrowheads="1"/>
          </p:cNvSpPr>
          <p:nvPr/>
        </p:nvSpPr>
        <p:spPr bwMode="auto">
          <a:xfrm>
            <a:off x="917525" y="5423251"/>
            <a:ext cx="173718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No new oil and gas fields approved for development, and no new coal mines or mine extensions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69" name="Rectangle 32"/>
          <p:cNvSpPr>
            <a:spLocks noChangeArrowheads="1"/>
          </p:cNvSpPr>
          <p:nvPr/>
        </p:nvSpPr>
        <p:spPr bwMode="auto">
          <a:xfrm>
            <a:off x="2082741" y="2198351"/>
            <a:ext cx="9961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No new sales of fossil fuel boilers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473178" y="862404"/>
            <a:ext cx="1460253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92D050"/>
                </a:solidFill>
                <a:latin typeface="Calibri" panose="020F0502020204030204" pitchFamily="34" charset="0"/>
              </a:rPr>
              <a:t>Most innovative low-emissions technologies in heavy industry demonstrated at scale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7062388" y="862404"/>
            <a:ext cx="168594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92D050"/>
                </a:solidFill>
                <a:latin typeface="Calibri" panose="020F0502020204030204" pitchFamily="34" charset="0"/>
              </a:rPr>
              <a:t>Almost 90% of existing capacity in heavy industries reaches end of their investment cycle</a:t>
            </a:r>
          </a:p>
        </p:txBody>
      </p:sp>
      <p:cxnSp>
        <p:nvCxnSpPr>
          <p:cNvPr id="172" name="Straight Connector 171"/>
          <p:cNvCxnSpPr/>
          <p:nvPr/>
        </p:nvCxnSpPr>
        <p:spPr>
          <a:xfrm>
            <a:off x="2535211" y="2552145"/>
            <a:ext cx="0" cy="1834191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224950" y="4382653"/>
            <a:ext cx="0" cy="468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30"/>
          <p:cNvSpPr>
            <a:spLocks noChangeArrowheads="1"/>
          </p:cNvSpPr>
          <p:nvPr/>
        </p:nvSpPr>
        <p:spPr bwMode="auto">
          <a:xfrm>
            <a:off x="5194429" y="4869003"/>
            <a:ext cx="16054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00B0F0"/>
                </a:solidFill>
                <a:latin typeface="Calibri" panose="020F0502020204030204" pitchFamily="34" charset="0"/>
              </a:rPr>
              <a:t>Overall net zero electricity in advanced economies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cxnSp>
        <p:nvCxnSpPr>
          <p:cNvPr id="176" name="Straight Connector 175"/>
          <p:cNvCxnSpPr/>
          <p:nvPr/>
        </p:nvCxnSpPr>
        <p:spPr>
          <a:xfrm flipH="1">
            <a:off x="5914689" y="4384541"/>
            <a:ext cx="0" cy="44590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7604428" y="4377375"/>
            <a:ext cx="0" cy="468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Rectangle 30"/>
          <p:cNvSpPr>
            <a:spLocks noChangeArrowheads="1"/>
          </p:cNvSpPr>
          <p:nvPr/>
        </p:nvSpPr>
        <p:spPr bwMode="auto">
          <a:xfrm>
            <a:off x="10266728" y="4896964"/>
            <a:ext cx="148143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Almost</a:t>
            </a:r>
            <a:r>
              <a:rPr kumimoji="0" lang="en-US" altLang="en-US" sz="1100" b="1" i="0" u="none" strike="noStrike" cap="none" normalizeH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70% of electricity generation globally from solar PV and wind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 flipH="1">
            <a:off x="10983906" y="2688756"/>
            <a:ext cx="0" cy="1695599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9294167" y="2686775"/>
            <a:ext cx="0" cy="1695599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7604428" y="2682541"/>
            <a:ext cx="0" cy="1691505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5914689" y="2678246"/>
            <a:ext cx="0" cy="1695599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224950" y="2690737"/>
            <a:ext cx="0" cy="1701716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9294167" y="4376347"/>
            <a:ext cx="0" cy="1590113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10983906" y="4374490"/>
            <a:ext cx="0" cy="468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1" name="Rectangle 26"/>
          <p:cNvSpPr>
            <a:spLocks noChangeArrowheads="1"/>
          </p:cNvSpPr>
          <p:nvPr/>
        </p:nvSpPr>
        <p:spPr bwMode="auto">
          <a:xfrm>
            <a:off x="7417411" y="4505285"/>
            <a:ext cx="36548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2040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25"/>
          <p:cNvSpPr>
            <a:spLocks noChangeArrowheads="1"/>
          </p:cNvSpPr>
          <p:nvPr/>
        </p:nvSpPr>
        <p:spPr bwMode="auto">
          <a:xfrm>
            <a:off x="4042827" y="4505286"/>
            <a:ext cx="36548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2030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0250" y="3815228"/>
            <a:ext cx="73417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Electricity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60250" y="3371405"/>
            <a:ext cx="60753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Industry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60250" y="2963503"/>
            <a:ext cx="7096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60250" y="2518873"/>
            <a:ext cx="70371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Buildings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60250" y="4191373"/>
            <a:ext cx="41036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Other</a:t>
            </a:r>
          </a:p>
        </p:txBody>
      </p:sp>
      <p:sp>
        <p:nvSpPr>
          <p:cNvPr id="97" name="Rectangle 27"/>
          <p:cNvSpPr>
            <a:spLocks noChangeArrowheads="1"/>
          </p:cNvSpPr>
          <p:nvPr/>
        </p:nvSpPr>
        <p:spPr bwMode="auto">
          <a:xfrm>
            <a:off x="10791996" y="4505285"/>
            <a:ext cx="36548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2050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4" name="Rectangle 25"/>
          <p:cNvSpPr>
            <a:spLocks noChangeArrowheads="1"/>
          </p:cNvSpPr>
          <p:nvPr/>
        </p:nvSpPr>
        <p:spPr bwMode="auto">
          <a:xfrm>
            <a:off x="2355535" y="4505286"/>
            <a:ext cx="36548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2025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7" name="Rectangle 25"/>
          <p:cNvSpPr>
            <a:spLocks noChangeArrowheads="1"/>
          </p:cNvSpPr>
          <p:nvPr/>
        </p:nvSpPr>
        <p:spPr bwMode="auto">
          <a:xfrm>
            <a:off x="5730119" y="4505286"/>
            <a:ext cx="36548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2035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Rectangle 25"/>
          <p:cNvSpPr>
            <a:spLocks noChangeArrowheads="1"/>
          </p:cNvSpPr>
          <p:nvPr/>
        </p:nvSpPr>
        <p:spPr bwMode="auto">
          <a:xfrm>
            <a:off x="9104703" y="4505286"/>
            <a:ext cx="36548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2045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 flipH="1">
            <a:off x="5914689" y="5234993"/>
            <a:ext cx="0" cy="44590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10983906" y="5468776"/>
            <a:ext cx="0" cy="216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10983906" y="1488287"/>
            <a:ext cx="0" cy="612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054194" y="5234993"/>
            <a:ext cx="0" cy="180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Rectangle 32"/>
          <p:cNvSpPr>
            <a:spLocks noChangeArrowheads="1"/>
          </p:cNvSpPr>
          <p:nvPr/>
        </p:nvSpPr>
        <p:spPr bwMode="auto">
          <a:xfrm>
            <a:off x="3473178" y="6021846"/>
            <a:ext cx="1852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altLang="en-US" sz="1100" b="1" dirty="0">
                <a:solidFill>
                  <a:srgbClr val="BB9EC8"/>
                </a:solidFill>
                <a:latin typeface="Calibri" panose="020F0502020204030204" pitchFamily="34" charset="0"/>
              </a:rPr>
              <a:t>150 Mt low-carbon hydrogen; </a:t>
            </a:r>
            <a:br>
              <a:rPr lang="en-GB" altLang="en-US" sz="1100" b="1" dirty="0">
                <a:solidFill>
                  <a:srgbClr val="BB9EC8"/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rgbClr val="BB9EC8"/>
                </a:solidFill>
                <a:latin typeface="Calibri" panose="020F0502020204030204" pitchFamily="34" charset="0"/>
              </a:rPr>
              <a:t>850 GW electrolysers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421560" y="5997073"/>
            <a:ext cx="1823212" cy="393940"/>
          </a:xfrm>
          <a:prstGeom prst="roundRect">
            <a:avLst/>
          </a:prstGeom>
          <a:solidFill>
            <a:srgbClr val="EAE2EE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altLang="en-US" sz="1100" b="1" dirty="0">
                <a:solidFill>
                  <a:srgbClr val="652B91"/>
                </a:solidFill>
                <a:latin typeface="Calibri" panose="020F0502020204030204" pitchFamily="34" charset="0"/>
              </a:rPr>
              <a:t>150 Mt low-carbon hydrogen; </a:t>
            </a:r>
            <a:br>
              <a:rPr lang="en-GB" altLang="en-US" sz="1100" b="1" dirty="0">
                <a:solidFill>
                  <a:srgbClr val="652B91"/>
                </a:solidFill>
                <a:latin typeface="Calibri" panose="020F0502020204030204" pitchFamily="34" charset="0"/>
              </a:rPr>
            </a:br>
            <a:r>
              <a:rPr lang="en-GB" altLang="en-US" sz="1100" b="1" dirty="0">
                <a:solidFill>
                  <a:srgbClr val="652B91"/>
                </a:solidFill>
                <a:latin typeface="Calibri" panose="020F0502020204030204" pitchFamily="34" charset="0"/>
              </a:rPr>
              <a:t>850 GW electrolysers</a:t>
            </a:r>
            <a:endParaRPr lang="en-GB" sz="1100" dirty="0">
              <a:solidFill>
                <a:srgbClr val="652B9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972680" y="4837822"/>
            <a:ext cx="1260000" cy="393940"/>
          </a:xfrm>
          <a:prstGeom prst="roundRect">
            <a:avLst/>
          </a:prstGeom>
          <a:solidFill>
            <a:srgbClr val="E1F7FF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B0F0"/>
                </a:solidFill>
                <a:latin typeface="Calibri" panose="020F0502020204030204" pitchFamily="34" charset="0"/>
              </a:rPr>
              <a:t>Net zero electricity sector globally</a:t>
            </a:r>
            <a:endParaRPr lang="en-US" altLang="en-US" sz="1100" b="1" dirty="0">
              <a:solidFill>
                <a:srgbClr val="00B0F0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10171670" y="4872528"/>
            <a:ext cx="1633421" cy="555261"/>
          </a:xfrm>
          <a:prstGeom prst="roundRect">
            <a:avLst/>
          </a:prstGeom>
          <a:solidFill>
            <a:srgbClr val="E1F7FF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B0F0"/>
                </a:solidFill>
                <a:latin typeface="Calibri" panose="020F0502020204030204" pitchFamily="34" charset="0"/>
              </a:rPr>
              <a:t>Almost 70% of electricity generation globally from solar PV and wind</a:t>
            </a:r>
            <a:endParaRPr lang="en-US" altLang="en-US" sz="11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6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EF0D-F1E3-1642-AF99-017A9736D8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Tighter fundamentals trigger global gas price escalation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59DE9B-9014-8D43-ABA4-9F534990A5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Natural gas prices in 2021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5443724-FA85-9B42-B525-3F6453E5A8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7072" y="5715954"/>
            <a:ext cx="10926577" cy="579689"/>
          </a:xfrm>
        </p:spPr>
        <p:txBody>
          <a:bodyPr/>
          <a:lstStyle/>
          <a:p>
            <a:r>
              <a:rPr lang="en-GB" dirty="0"/>
              <a:t>Europe’s TTF increased more than seven times since the beginning of 2021, while Asian spot LNG quadrupled and US Henry Hub more than doubled.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34433" y="1492250"/>
          <a:ext cx="11089215" cy="387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219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1A05145-61E4-4C0D-8E6C-8442196BC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035" y="2826617"/>
            <a:ext cx="2657532" cy="113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2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448</Words>
  <Application>Microsoft Office PowerPoint</Application>
  <PresentationFormat>Widescreen</PresentationFormat>
  <Paragraphs>78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Energy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SADAMORI Keisuke, IEA/EMS</dc:creator>
  <cp:lastModifiedBy>David Defour</cp:lastModifiedBy>
  <cp:revision>6</cp:revision>
  <dcterms:created xsi:type="dcterms:W3CDTF">2021-10-08T15:28:37Z</dcterms:created>
  <dcterms:modified xsi:type="dcterms:W3CDTF">2021-10-11T10:21:39Z</dcterms:modified>
</cp:coreProperties>
</file>